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7" r:id="rId3"/>
    <p:sldId id="284" r:id="rId4"/>
    <p:sldId id="259" r:id="rId5"/>
    <p:sldId id="290" r:id="rId6"/>
    <p:sldId id="267" r:id="rId7"/>
    <p:sldId id="264" r:id="rId8"/>
    <p:sldId id="291" r:id="rId9"/>
    <p:sldId id="266" r:id="rId10"/>
    <p:sldId id="268" r:id="rId11"/>
    <p:sldId id="261" r:id="rId12"/>
    <p:sldId id="296" r:id="rId13"/>
    <p:sldId id="305" r:id="rId14"/>
    <p:sldId id="306" r:id="rId15"/>
    <p:sldId id="307" r:id="rId16"/>
    <p:sldId id="272" r:id="rId17"/>
    <p:sldId id="302" r:id="rId18"/>
    <p:sldId id="301" r:id="rId19"/>
    <p:sldId id="282" r:id="rId20"/>
    <p:sldId id="310" r:id="rId21"/>
    <p:sldId id="311" r:id="rId22"/>
    <p:sldId id="313" r:id="rId23"/>
    <p:sldId id="314" r:id="rId24"/>
    <p:sldId id="315" r:id="rId25"/>
    <p:sldId id="308" r:id="rId26"/>
    <p:sldId id="309" r:id="rId27"/>
    <p:sldId id="303" r:id="rId28"/>
    <p:sldId id="269" r:id="rId29"/>
    <p:sldId id="280" r:id="rId30"/>
    <p:sldId id="262" r:id="rId31"/>
    <p:sldId id="265" r:id="rId32"/>
    <p:sldId id="281" r:id="rId33"/>
  </p:sldIdLst>
  <p:sldSz cx="9144000" cy="5143500" type="screen16x9"/>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E8EAE9"/>
    <a:srgbClr val="FCFCFC"/>
    <a:srgbClr val="CCD0D1"/>
    <a:srgbClr val="D7D9E1"/>
    <a:srgbClr val="D5D8E3"/>
    <a:srgbClr val="DADBDE"/>
    <a:srgbClr val="D9DDE7"/>
    <a:srgbClr val="ECECEC"/>
    <a:srgbClr val="E2E2E2"/>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620" autoAdjust="0"/>
    <p:restoredTop sz="92170"/>
  </p:normalViewPr>
  <p:slideViewPr>
    <p:cSldViewPr>
      <p:cViewPr varScale="1">
        <p:scale>
          <a:sx n="155" d="100"/>
          <a:sy n="155" d="100"/>
        </p:scale>
        <p:origin x="920" y="184"/>
      </p:cViewPr>
      <p:guideLst>
        <p:guide orient="horz" pos="1620"/>
        <p:guide pos="2880"/>
      </p:guideLst>
    </p:cSldViewPr>
  </p:slideViewPr>
  <p:notesTextViewPr>
    <p:cViewPr>
      <p:scale>
        <a:sx n="125" d="100"/>
        <a:sy n="125" d="100"/>
      </p:scale>
      <p:origin x="0" y="0"/>
    </p:cViewPr>
  </p:notesTextViewPr>
  <p:sorterViewPr>
    <p:cViewPr>
      <p:scale>
        <a:sx n="110" d="100"/>
        <a:sy n="110" d="100"/>
      </p:scale>
      <p:origin x="0" y="314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3B58EF-4ABD-40F4-ACA4-FE81D742E6DD}" type="datetimeFigureOut">
              <a:rPr lang="zh-CN" altLang="en-US" smtClean="0"/>
              <a:t>2019/5/14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11FC198-2D83-4DFC-8CDD-7D23AF44D411}" type="slidenum">
              <a:rPr lang="zh-CN" altLang="en-US" smtClean="0"/>
              <a:t>‹#›</a:t>
            </a:fld>
            <a:endParaRPr lang="zh-CN" altLang="en-US"/>
          </a:p>
        </p:txBody>
      </p:sp>
    </p:spTree>
    <p:extLst>
      <p:ext uri="{BB962C8B-B14F-4D97-AF65-F5344CB8AC3E}">
        <p14:creationId xmlns:p14="http://schemas.microsoft.com/office/powerpoint/2010/main" val="1656553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13</a:t>
            </a:fld>
            <a:endParaRPr lang="zh-CN" altLang="en-US"/>
          </a:p>
        </p:txBody>
      </p:sp>
    </p:spTree>
    <p:extLst>
      <p:ext uri="{BB962C8B-B14F-4D97-AF65-F5344CB8AC3E}">
        <p14:creationId xmlns:p14="http://schemas.microsoft.com/office/powerpoint/2010/main" val="9810844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14</a:t>
            </a:fld>
            <a:endParaRPr lang="zh-CN" altLang="en-US"/>
          </a:p>
        </p:txBody>
      </p:sp>
    </p:spTree>
    <p:extLst>
      <p:ext uri="{BB962C8B-B14F-4D97-AF65-F5344CB8AC3E}">
        <p14:creationId xmlns:p14="http://schemas.microsoft.com/office/powerpoint/2010/main" val="1303243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15</a:t>
            </a:fld>
            <a:endParaRPr lang="zh-CN" altLang="en-US"/>
          </a:p>
        </p:txBody>
      </p:sp>
    </p:spTree>
    <p:extLst>
      <p:ext uri="{BB962C8B-B14F-4D97-AF65-F5344CB8AC3E}">
        <p14:creationId xmlns:p14="http://schemas.microsoft.com/office/powerpoint/2010/main" val="1702615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17</a:t>
            </a:fld>
            <a:endParaRPr lang="zh-CN" altLang="en-US"/>
          </a:p>
        </p:txBody>
      </p:sp>
    </p:spTree>
    <p:extLst>
      <p:ext uri="{BB962C8B-B14F-4D97-AF65-F5344CB8AC3E}">
        <p14:creationId xmlns:p14="http://schemas.microsoft.com/office/powerpoint/2010/main" val="1711179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18</a:t>
            </a:fld>
            <a:endParaRPr lang="zh-CN" altLang="en-US"/>
          </a:p>
        </p:txBody>
      </p:sp>
    </p:spTree>
    <p:extLst>
      <p:ext uri="{BB962C8B-B14F-4D97-AF65-F5344CB8AC3E}">
        <p14:creationId xmlns:p14="http://schemas.microsoft.com/office/powerpoint/2010/main" val="9080375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6A4CD0C-EB37-46DA-B645-BA4F4824F3C5}" type="slidenum">
              <a:rPr lang="en-US" smtClean="0"/>
              <a:pPr/>
              <a:t>25</a:t>
            </a:fld>
            <a:endParaRPr lang="en-US" dirty="0"/>
          </a:p>
        </p:txBody>
      </p:sp>
    </p:spTree>
    <p:extLst>
      <p:ext uri="{BB962C8B-B14F-4D97-AF65-F5344CB8AC3E}">
        <p14:creationId xmlns:p14="http://schemas.microsoft.com/office/powerpoint/2010/main" val="3331955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27</a:t>
            </a:fld>
            <a:endParaRPr lang="zh-CN" altLang="en-US"/>
          </a:p>
        </p:txBody>
      </p:sp>
    </p:spTree>
    <p:extLst>
      <p:ext uri="{BB962C8B-B14F-4D97-AF65-F5344CB8AC3E}">
        <p14:creationId xmlns:p14="http://schemas.microsoft.com/office/powerpoint/2010/main" val="1073627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28</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29</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30</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31</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F1DF8838-2596-481A-81BD-BA549497E720}" type="datetimeFigureOut">
              <a:rPr lang="zh-CN" altLang="en-US"/>
              <a:t>2019/5/14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F7507C5-9851-4EF6-82C9-5647805156C3}" type="slidenum">
              <a:rPr lang="zh-CN" altLang="en-US"/>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FF3F2B87-989E-4F4D-A3D6-9B10DAD785BB}" type="datetimeFigureOut">
              <a:rPr lang="zh-CN" altLang="en-US"/>
              <a:t>2019/5/14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8954EB6-7BED-43FD-8483-DCA0766CC830}" type="slidenum">
              <a:rPr lang="zh-CN" altLang="en-US"/>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ADDB09A5-729D-4B62-9A05-E166FB412201}" type="datetimeFigureOut">
              <a:rPr lang="zh-CN" altLang="en-US"/>
              <a:t>2019/5/14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2A21541-2C8E-4FE7-AD01-6AECC40AD2EC}" type="slidenum">
              <a:rPr lang="zh-CN" altLang="en-US"/>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1_节标题">
    <p:spTree>
      <p:nvGrpSpPr>
        <p:cNvPr id="1" name=""/>
        <p:cNvGrpSpPr/>
        <p:nvPr/>
      </p:nvGrpSpPr>
      <p:grpSpPr>
        <a:xfrm>
          <a:off x="0" y="0"/>
          <a:ext cx="0" cy="0"/>
          <a:chOff x="0" y="0"/>
          <a:chExt cx="0" cy="0"/>
        </a:xfrm>
      </p:grpSpPr>
      <p:sp>
        <p:nvSpPr>
          <p:cNvPr id="7" name="矩形 6"/>
          <p:cNvSpPr/>
          <p:nvPr userDrawn="1"/>
        </p:nvSpPr>
        <p:spPr>
          <a:xfrm>
            <a:off x="1" y="228219"/>
            <a:ext cx="549207" cy="243027"/>
          </a:xfrm>
          <a:prstGeom prst="rect">
            <a:avLst/>
          </a:prstGeom>
          <a:solidFill>
            <a:srgbClr val="1DA9FF"/>
          </a:solidFill>
          <a:ln>
            <a:noFill/>
          </a:ln>
        </p:spPr>
        <p:style>
          <a:lnRef idx="2">
            <a:schemeClr val="accent1">
              <a:shade val="50000"/>
            </a:schemeClr>
          </a:lnRef>
          <a:fillRef idx="1">
            <a:schemeClr val="accent1"/>
          </a:fillRef>
          <a:effectRef idx="0">
            <a:schemeClr val="accent1"/>
          </a:effectRef>
          <a:fontRef idx="minor">
            <a:schemeClr val="lt1"/>
          </a:fontRef>
        </p:style>
        <p:txBody>
          <a:bodyPr lIns="51438" tIns="25719" rIns="51438" bIns="25719" rtlCol="0" anchor="ctr"/>
          <a:lstStyle/>
          <a:p>
            <a:pPr algn="ctr" defTabSz="513874"/>
            <a:endParaRPr lang="zh-CN" altLang="en-US" sz="1100" dirty="0">
              <a:solidFill>
                <a:srgbClr val="E7E6E6">
                  <a:lumMod val="50000"/>
                </a:srgbClr>
              </a:solidFill>
              <a:cs typeface="+mn-ea"/>
              <a:sym typeface="+mn-lt"/>
            </a:endParaRPr>
          </a:p>
        </p:txBody>
      </p:sp>
      <p:pic>
        <p:nvPicPr>
          <p:cNvPr id="2" name="图片 1" descr="图片1"/>
          <p:cNvPicPr>
            <a:picLocks noChangeAspect="1"/>
          </p:cNvPicPr>
          <p:nvPr userDrawn="1"/>
        </p:nvPicPr>
        <p:blipFill>
          <a:blip r:embed="rId2"/>
          <a:stretch>
            <a:fillRect/>
          </a:stretch>
        </p:blipFill>
        <p:spPr>
          <a:xfrm>
            <a:off x="8008144" y="4789646"/>
            <a:ext cx="844868" cy="166688"/>
          </a:xfrm>
          <a:prstGeom prst="rect">
            <a:avLst/>
          </a:prstGeom>
        </p:spPr>
      </p:pic>
    </p:spTree>
    <p:extLst>
      <p:ext uri="{BB962C8B-B14F-4D97-AF65-F5344CB8AC3E}">
        <p14:creationId xmlns:p14="http://schemas.microsoft.com/office/powerpoint/2010/main" val="1303595746"/>
      </p:ext>
    </p:extLst>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6" y="0"/>
            <a:ext cx="9144000" cy="5143500"/>
          </a:xfrm>
          <a:prstGeom prst="rect">
            <a:avLst/>
          </a:prstGeom>
        </p:spPr>
      </p:pic>
      <p:sp>
        <p:nvSpPr>
          <p:cNvPr id="2" name="标题 1"/>
          <p:cNvSpPr>
            <a:spLocks noGrp="1"/>
          </p:cNvSpPr>
          <p:nvPr>
            <p:ph type="title"/>
          </p:nvPr>
        </p:nvSpPr>
        <p:spPr>
          <a:xfrm>
            <a:off x="606008" y="123478"/>
            <a:ext cx="2741856" cy="277143"/>
          </a:xfrm>
        </p:spPr>
        <p:txBody>
          <a:bodyPr/>
          <a:lstStyle>
            <a:lvl1pPr algn="l">
              <a:defRPr sz="1600" b="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4" name="矩形 3"/>
          <p:cNvSpPr/>
          <p:nvPr userDrawn="1"/>
        </p:nvSpPr>
        <p:spPr>
          <a:xfrm>
            <a:off x="0" y="449610"/>
            <a:ext cx="9144000" cy="4693890"/>
          </a:xfrm>
          <a:prstGeom prst="rect">
            <a:avLst/>
          </a:prstGeom>
          <a:gradFill flip="none" rotWithShape="1">
            <a:gsLst>
              <a:gs pos="0">
                <a:srgbClr val="CCD0D1"/>
              </a:gs>
              <a:gs pos="49200">
                <a:srgbClr val="E8EAE9"/>
              </a:gs>
              <a:gs pos="100000">
                <a:srgbClr val="FCFCFC"/>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流程图: 离页连接符 20"/>
          <p:cNvSpPr/>
          <p:nvPr userDrawn="1"/>
        </p:nvSpPr>
        <p:spPr>
          <a:xfrm>
            <a:off x="213424" y="-1"/>
            <a:ext cx="381569" cy="56197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AF102D13-023C-493B-946F-6334B1550202}" type="datetimeFigureOut">
              <a:rPr lang="zh-CN" altLang="en-US"/>
              <a:t>2019/5/14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B027665-4685-4CFB-A4DF-574C5BBB6387}" type="slidenum">
              <a:rPr lang="zh-CN" altLang="en-US"/>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D170EC45-3C31-4C3D-8B77-22FF0C9AAD4A}" type="datetimeFigureOut">
              <a:rPr lang="zh-CN" altLang="en-US"/>
              <a:t>2019/5/14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0D4074A8-D729-49BB-A7BC-DB2359C77DB8}" type="slidenum">
              <a:rPr lang="zh-CN" altLang="en-US"/>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36DE339D-55A7-444C-B9D1-1957295915E5}" type="datetimeFigureOut">
              <a:rPr lang="zh-CN" altLang="en-US"/>
              <a:t>2019/5/14</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FCB3A32D-1FCD-4730-805F-780D3DD87911}" type="slidenum">
              <a:rPr lang="zh-CN" altLang="en-US"/>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1942A674-53CD-422B-9892-C4EF0827967E}" type="datetimeFigureOut">
              <a:rPr lang="zh-CN" altLang="en-US"/>
              <a:t>2019/5/14</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9AB350D4-CBC2-4A07-BB4A-B4CC231CE9C3}" type="slidenum">
              <a:rPr lang="zh-CN" altLang="en-US"/>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E95118EC-EDEF-4F9C-852D-0A464BD53A70}" type="datetimeFigureOut">
              <a:rPr lang="zh-CN" altLang="en-US"/>
              <a:t>2019/5/14</a:t>
            </a:fld>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D2CC5073-A55C-4F3C-8D7B-130473455D17}" type="slidenum">
              <a:rPr lang="zh-CN" altLang="en-US"/>
              <a:t>‹#›</a:t>
            </a:fld>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6" y="0"/>
            <a:ext cx="9144000" cy="5143500"/>
          </a:xfrm>
          <a:prstGeom prst="rect">
            <a:avLst/>
          </a:prstGeom>
        </p:spPr>
      </p:pic>
      <p:sp>
        <p:nvSpPr>
          <p:cNvPr id="6" name="矩形 5"/>
          <p:cNvSpPr/>
          <p:nvPr userDrawn="1"/>
        </p:nvSpPr>
        <p:spPr>
          <a:xfrm>
            <a:off x="784" y="2211710"/>
            <a:ext cx="9144000"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7"/>
          <p:cNvSpPr>
            <a:spLocks noChangeArrowheads="1"/>
          </p:cNvSpPr>
          <p:nvPr userDrawn="1"/>
        </p:nvSpPr>
        <p:spPr bwMode="auto">
          <a:xfrm>
            <a:off x="2491740" y="607789"/>
            <a:ext cx="41605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000" dirty="0">
                <a:solidFill>
                  <a:schemeClr val="accent1">
                    <a:lumMod val="20000"/>
                    <a:lumOff val="80000"/>
                  </a:schemeClr>
                </a:solidFill>
                <a:latin typeface="Swis721 Th BT" pitchFamily="34" charset="0"/>
                <a:ea typeface="微软雅黑" panose="020B0503020204020204" pitchFamily="34" charset="-122"/>
                <a:cs typeface="LilyUPC" pitchFamily="34" charset="-34"/>
                <a:sym typeface="微软雅黑" panose="020B0503020204020204" pitchFamily="34" charset="-122"/>
              </a:rPr>
              <a:t>THE BUSENESS PLAN</a:t>
            </a:r>
            <a:endParaRPr lang="zh-CN" altLang="en-US" sz="2000" dirty="0">
              <a:solidFill>
                <a:schemeClr val="accent1">
                  <a:lumMod val="20000"/>
                  <a:lumOff val="80000"/>
                </a:schemeClr>
              </a:solidFill>
              <a:latin typeface="Swis721 Th BT" pitchFamily="34" charset="0"/>
              <a:ea typeface="微软雅黑" panose="020B0503020204020204" pitchFamily="34" charset="-122"/>
              <a:cs typeface="LilyUPC" pitchFamily="34" charset="-34"/>
              <a:sym typeface="微软雅黑" panose="020B0503020204020204" pitchFamily="34" charset="-122"/>
            </a:endParaRPr>
          </a:p>
        </p:txBody>
      </p:sp>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15271" y="197982"/>
            <a:ext cx="913458" cy="280266"/>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173165C5-19AB-4D7E-BF4E-8030D4BC8E07}" type="datetimeFigureOut">
              <a:rPr lang="zh-CN" altLang="en-US"/>
              <a:t>2019/5/14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C0C2AC4E-50CB-4334-996F-7EE8464BD267}" type="slidenum">
              <a:rPr lang="zh-CN" altLang="en-US"/>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76C6AEFD-D42C-445E-A078-69D256A721CC}" type="datetimeFigureOut">
              <a:rPr lang="zh-CN" altLang="en-US"/>
              <a:t>2019/5/14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63B7A587-D83B-45BF-80B0-EB01029C5564}" type="slidenum">
              <a:rPr lang="zh-CN" altLang="en-US"/>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t="-6000" b="-6000"/>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defRPr>
            </a:lvl1pPr>
          </a:lstStyle>
          <a:p>
            <a:pPr>
              <a:defRPr/>
            </a:pPr>
            <a:fld id="{BCA76A6C-E1BF-41A9-90D8-1F55C472F0D3}" type="datetimeFigureOut">
              <a:rPr lang="zh-CN" altLang="en-US"/>
              <a:t>2019/5/14</a:t>
            </a:fld>
            <a:endParaRPr lang="zh-CN" altLang="en-US"/>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defRPr>
            </a:lvl1pPr>
          </a:lstStyle>
          <a:p>
            <a:pPr>
              <a:defRPr/>
            </a:pPr>
            <a:fld id="{4AC6EAE7-8652-497A-B0B9-2516C5BD65FF}"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26" Type="http://schemas.openxmlformats.org/officeDocument/2006/relationships/image" Target="../media/image43.png"/><Relationship Id="rId3" Type="http://schemas.openxmlformats.org/officeDocument/2006/relationships/image" Target="../media/image20.png"/><Relationship Id="rId21" Type="http://schemas.openxmlformats.org/officeDocument/2006/relationships/image" Target="../media/image38.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5" Type="http://schemas.openxmlformats.org/officeDocument/2006/relationships/image" Target="../media/image42.png"/><Relationship Id="rId2" Type="http://schemas.openxmlformats.org/officeDocument/2006/relationships/image" Target="../media/image19.png"/><Relationship Id="rId16" Type="http://schemas.openxmlformats.org/officeDocument/2006/relationships/image" Target="../media/image33.png"/><Relationship Id="rId20" Type="http://schemas.openxmlformats.org/officeDocument/2006/relationships/image" Target="../media/image37.png"/><Relationship Id="rId29" Type="http://schemas.openxmlformats.org/officeDocument/2006/relationships/image" Target="../media/image46.png"/><Relationship Id="rId1" Type="http://schemas.openxmlformats.org/officeDocument/2006/relationships/slideLayout" Target="../slideLayouts/slideLayout12.xml"/><Relationship Id="rId6" Type="http://schemas.openxmlformats.org/officeDocument/2006/relationships/image" Target="../media/image23.png"/><Relationship Id="rId11" Type="http://schemas.openxmlformats.org/officeDocument/2006/relationships/image" Target="../media/image28.png"/><Relationship Id="rId24" Type="http://schemas.openxmlformats.org/officeDocument/2006/relationships/image" Target="../media/image41.png"/><Relationship Id="rId5" Type="http://schemas.openxmlformats.org/officeDocument/2006/relationships/image" Target="../media/image22.png"/><Relationship Id="rId15" Type="http://schemas.openxmlformats.org/officeDocument/2006/relationships/image" Target="../media/image32.png"/><Relationship Id="rId23" Type="http://schemas.openxmlformats.org/officeDocument/2006/relationships/image" Target="../media/image40.png"/><Relationship Id="rId28" Type="http://schemas.openxmlformats.org/officeDocument/2006/relationships/image" Target="../media/image45.png"/><Relationship Id="rId10" Type="http://schemas.openxmlformats.org/officeDocument/2006/relationships/image" Target="../media/image27.png"/><Relationship Id="rId19" Type="http://schemas.openxmlformats.org/officeDocument/2006/relationships/image" Target="../media/image36.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png"/><Relationship Id="rId27"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01" y="0"/>
            <a:ext cx="9274221" cy="5143498"/>
          </a:xfrm>
          <a:prstGeom prst="rect">
            <a:avLst/>
          </a:prstGeom>
        </p:spPr>
      </p:pic>
      <p:pic>
        <p:nvPicPr>
          <p:cNvPr id="37" name="图片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310128"/>
            <a:ext cx="9252520" cy="1833372"/>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507854"/>
            <a:ext cx="9252520" cy="1636776"/>
          </a:xfrm>
          <a:prstGeom prst="rect">
            <a:avLst/>
          </a:prstGeom>
        </p:spPr>
      </p:pic>
      <p:pic>
        <p:nvPicPr>
          <p:cNvPr id="6" name="图片 5" hidden="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01" y="3300784"/>
            <a:ext cx="9144000" cy="1833372"/>
          </a:xfrm>
          <a:prstGeom prst="rect">
            <a:avLst/>
          </a:prstGeom>
        </p:spPr>
      </p:pic>
      <p:sp>
        <p:nvSpPr>
          <p:cNvPr id="4" name="TextBox 7"/>
          <p:cNvSpPr>
            <a:spLocks noChangeArrowheads="1"/>
          </p:cNvSpPr>
          <p:nvPr/>
        </p:nvSpPr>
        <p:spPr bwMode="auto">
          <a:xfrm>
            <a:off x="2306645" y="3363838"/>
            <a:ext cx="514567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en-US" altLang="zh-CN" sz="1200" b="1" dirty="0">
                <a:solidFill>
                  <a:schemeClr val="accent2">
                    <a:lumMod val="60000"/>
                    <a:lumOff val="40000"/>
                  </a:schemeClr>
                </a:solidFill>
                <a:latin typeface="微软雅黑" panose="020B0503020204020204" pitchFamily="34" charset="-122"/>
                <a:ea typeface="微软雅黑" panose="020B0503020204020204" pitchFamily="34" charset="-122"/>
                <a:sym typeface="微软雅黑" panose="020B0503020204020204" pitchFamily="34" charset="-122"/>
              </a:rPr>
              <a:t>ORDERIN</a:t>
            </a:r>
            <a:r>
              <a:rPr lang="zh-CN" altLang="en-US" sz="1200" b="1" dirty="0">
                <a:solidFill>
                  <a:schemeClr val="accent2">
                    <a:lumMod val="60000"/>
                    <a:lumOff val="40000"/>
                  </a:schemeClr>
                </a:solidFill>
                <a:latin typeface="微软雅黑" panose="020B0503020204020204" pitchFamily="34" charset="-122"/>
                <a:ea typeface="微软雅黑" panose="020B0503020204020204" pitchFamily="34" charset="-122"/>
                <a:sym typeface="微软雅黑" panose="020B0503020204020204" pitchFamily="34" charset="-122"/>
              </a:rPr>
              <a:t>赋能传统零售业，线上电商线下零售全渠道一体化新零售解决方案</a:t>
            </a:r>
          </a:p>
        </p:txBody>
      </p:sp>
      <p:sp>
        <p:nvSpPr>
          <p:cNvPr id="5" name="TextBox 7"/>
          <p:cNvSpPr>
            <a:spLocks noChangeArrowheads="1"/>
          </p:cNvSpPr>
          <p:nvPr/>
        </p:nvSpPr>
        <p:spPr bwMode="auto">
          <a:xfrm>
            <a:off x="1691680" y="2799387"/>
            <a:ext cx="590465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en-US" altLang="zh-CN" sz="3200" b="1"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Orderin</a:t>
            </a:r>
            <a:r>
              <a:rPr lang="zh-CN" altLang="en-US"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全渠道电商</a:t>
            </a:r>
            <a:r>
              <a:rPr lang="en-US" altLang="zh-CN"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ERP</a:t>
            </a:r>
            <a:r>
              <a:rPr lang="zh-CN" altLang="en-US"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系统</a:t>
            </a:r>
          </a:p>
        </p:txBody>
      </p:sp>
      <p:sp>
        <p:nvSpPr>
          <p:cNvPr id="8" name="TextBox 7"/>
          <p:cNvSpPr>
            <a:spLocks noChangeArrowheads="1"/>
          </p:cNvSpPr>
          <p:nvPr/>
        </p:nvSpPr>
        <p:spPr bwMode="auto">
          <a:xfrm>
            <a:off x="1691680" y="2406828"/>
            <a:ext cx="49685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2000" dirty="0">
                <a:solidFill>
                  <a:schemeClr val="accent2">
                    <a:lumMod val="60000"/>
                    <a:lumOff val="40000"/>
                  </a:schemeClr>
                </a:solidFill>
                <a:latin typeface="LilyUPC" pitchFamily="34" charset="-34"/>
                <a:ea typeface="微软雅黑" panose="020B0503020204020204" pitchFamily="34" charset="-122"/>
                <a:cs typeface="LilyUPC" pitchFamily="34" charset="-34"/>
                <a:sym typeface="微软雅黑" panose="020B0503020204020204" pitchFamily="34" charset="-122"/>
              </a:rPr>
              <a:t>完美新零售格局的必备利器</a:t>
            </a:r>
          </a:p>
        </p:txBody>
      </p:sp>
      <p:sp>
        <p:nvSpPr>
          <p:cNvPr id="2" name="矩形 1"/>
          <p:cNvSpPr/>
          <p:nvPr/>
        </p:nvSpPr>
        <p:spPr>
          <a:xfrm>
            <a:off x="108520" y="3300784"/>
            <a:ext cx="9144000" cy="3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83772" y="3300784"/>
            <a:ext cx="3819668"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2450661" y="470202"/>
            <a:ext cx="343825" cy="309997"/>
            <a:chOff x="4634991" y="2138335"/>
            <a:chExt cx="428348" cy="386204"/>
          </a:xfrm>
        </p:grpSpPr>
        <p:sp>
          <p:nvSpPr>
            <p:cNvPr id="25" name="Freeform 5"/>
            <p:cNvSpPr/>
            <p:nvPr/>
          </p:nvSpPr>
          <p:spPr bwMode="auto">
            <a:xfrm>
              <a:off x="4634991"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26" name="KSO_Shape"/>
            <p:cNvSpPr/>
            <p:nvPr/>
          </p:nvSpPr>
          <p:spPr bwMode="auto">
            <a:xfrm>
              <a:off x="4711293" y="2236765"/>
              <a:ext cx="275742" cy="18934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grpSp>
        <p:nvGrpSpPr>
          <p:cNvPr id="12" name="组合 11"/>
          <p:cNvGrpSpPr/>
          <p:nvPr/>
        </p:nvGrpSpPr>
        <p:grpSpPr>
          <a:xfrm>
            <a:off x="2809900" y="470202"/>
            <a:ext cx="343825" cy="309997"/>
            <a:chOff x="5076056" y="2138335"/>
            <a:chExt cx="428348" cy="386204"/>
          </a:xfrm>
        </p:grpSpPr>
        <p:sp>
          <p:nvSpPr>
            <p:cNvPr id="27" name="Freeform 5"/>
            <p:cNvSpPr/>
            <p:nvPr/>
          </p:nvSpPr>
          <p:spPr bwMode="auto">
            <a:xfrm>
              <a:off x="5076056"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28" name="KSO_Shape"/>
            <p:cNvSpPr/>
            <p:nvPr/>
          </p:nvSpPr>
          <p:spPr bwMode="auto">
            <a:xfrm>
              <a:off x="5175472" y="2244479"/>
              <a:ext cx="229514" cy="195468"/>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grpSp>
        <p:nvGrpSpPr>
          <p:cNvPr id="13" name="组合 12"/>
          <p:cNvGrpSpPr/>
          <p:nvPr/>
        </p:nvGrpSpPr>
        <p:grpSpPr>
          <a:xfrm>
            <a:off x="3169139" y="470202"/>
            <a:ext cx="343825" cy="309997"/>
            <a:chOff x="5557128" y="2138335"/>
            <a:chExt cx="428348" cy="386204"/>
          </a:xfrm>
        </p:grpSpPr>
        <p:sp>
          <p:nvSpPr>
            <p:cNvPr id="29" name="Freeform 5"/>
            <p:cNvSpPr/>
            <p:nvPr/>
          </p:nvSpPr>
          <p:spPr bwMode="auto">
            <a:xfrm>
              <a:off x="5557128"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30" name="KSO_Shape"/>
            <p:cNvSpPr/>
            <p:nvPr/>
          </p:nvSpPr>
          <p:spPr bwMode="auto">
            <a:xfrm>
              <a:off x="5652120" y="2208685"/>
              <a:ext cx="238362" cy="235978"/>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grpSp>
        <p:nvGrpSpPr>
          <p:cNvPr id="14" name="组合 13"/>
          <p:cNvGrpSpPr/>
          <p:nvPr/>
        </p:nvGrpSpPr>
        <p:grpSpPr>
          <a:xfrm>
            <a:off x="3528378" y="470202"/>
            <a:ext cx="343825" cy="309997"/>
            <a:chOff x="6068610" y="2138335"/>
            <a:chExt cx="428348" cy="386204"/>
          </a:xfrm>
        </p:grpSpPr>
        <p:sp>
          <p:nvSpPr>
            <p:cNvPr id="31" name="Freeform 5"/>
            <p:cNvSpPr/>
            <p:nvPr/>
          </p:nvSpPr>
          <p:spPr bwMode="auto">
            <a:xfrm>
              <a:off x="6068610"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32" name="KSO_Shape"/>
            <p:cNvSpPr/>
            <p:nvPr/>
          </p:nvSpPr>
          <p:spPr bwMode="auto">
            <a:xfrm>
              <a:off x="6173883" y="2215236"/>
              <a:ext cx="232088" cy="197274"/>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grpSp>
        <p:nvGrpSpPr>
          <p:cNvPr id="35" name="组合 34"/>
          <p:cNvGrpSpPr/>
          <p:nvPr/>
        </p:nvGrpSpPr>
        <p:grpSpPr>
          <a:xfrm>
            <a:off x="3887616" y="470202"/>
            <a:ext cx="343825" cy="309997"/>
            <a:chOff x="6623914" y="2138335"/>
            <a:chExt cx="428348" cy="386204"/>
          </a:xfrm>
        </p:grpSpPr>
        <p:sp>
          <p:nvSpPr>
            <p:cNvPr id="33" name="Freeform 5"/>
            <p:cNvSpPr/>
            <p:nvPr/>
          </p:nvSpPr>
          <p:spPr bwMode="auto">
            <a:xfrm>
              <a:off x="6623914"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34" name="KSO_Shape"/>
            <p:cNvSpPr/>
            <p:nvPr/>
          </p:nvSpPr>
          <p:spPr bwMode="auto">
            <a:xfrm>
              <a:off x="6715817" y="2193847"/>
              <a:ext cx="230254" cy="221044"/>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pic>
        <p:nvPicPr>
          <p:cNvPr id="3" name="图片 2" descr="1212"/>
          <p:cNvPicPr>
            <a:picLocks noChangeAspect="1"/>
          </p:cNvPicPr>
          <p:nvPr/>
        </p:nvPicPr>
        <p:blipFill>
          <a:blip r:embed="rId6"/>
          <a:stretch>
            <a:fillRect/>
          </a:stretch>
        </p:blipFill>
        <p:spPr>
          <a:xfrm>
            <a:off x="534035" y="457200"/>
            <a:ext cx="1501775" cy="2921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4000" advClick="0" advTm="0">
        <p14:vortex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up)">
                                      <p:cBhvr>
                                        <p:cTn id="13" dur="500"/>
                                        <p:tgtEl>
                                          <p:spTgt spid="6"/>
                                        </p:tgtEl>
                                      </p:cBhvr>
                                    </p:animEffect>
                                  </p:childTnLst>
                                </p:cTn>
                              </p:par>
                              <p:par>
                                <p:cTn id="14" presetID="38" presetClass="entr" presetSubtype="0" accel="50000" fill="hold" grpId="0" nodeType="withEffect">
                                  <p:stCondLst>
                                    <p:cond delay="0"/>
                                  </p:stCondLst>
                                  <p:iterate type="lt">
                                    <p:tmPct val="50000"/>
                                  </p:iterate>
                                  <p:childTnLst>
                                    <p:set>
                                      <p:cBhvr>
                                        <p:cTn id="15" dur="1" fill="hold">
                                          <p:stCondLst>
                                            <p:cond delay="0"/>
                                          </p:stCondLst>
                                        </p:cTn>
                                        <p:tgtEl>
                                          <p:spTgt spid="8"/>
                                        </p:tgtEl>
                                        <p:attrNameLst>
                                          <p:attrName>style.visibility</p:attrName>
                                        </p:attrNameLst>
                                      </p:cBhvr>
                                      <p:to>
                                        <p:strVal val="visible"/>
                                      </p:to>
                                    </p:set>
                                    <p:set>
                                      <p:cBhvr>
                                        <p:cTn id="16" dur="114" fill="hold">
                                          <p:stCondLst>
                                            <p:cond delay="0"/>
                                          </p:stCondLst>
                                        </p:cTn>
                                        <p:tgtEl>
                                          <p:spTgt spid="8"/>
                                        </p:tgtEl>
                                        <p:attrNameLst>
                                          <p:attrName>style.rotation</p:attrName>
                                        </p:attrNameLst>
                                      </p:cBhvr>
                                      <p:to>
                                        <p:strVal val="-45.0"/>
                                      </p:to>
                                    </p:set>
                                    <p:anim calcmode="lin" valueType="num">
                                      <p:cBhvr>
                                        <p:cTn id="17" dur="114" fill="hold">
                                          <p:stCondLst>
                                            <p:cond delay="114"/>
                                          </p:stCondLst>
                                        </p:cTn>
                                        <p:tgtEl>
                                          <p:spTgt spid="8"/>
                                        </p:tgtEl>
                                        <p:attrNameLst>
                                          <p:attrName>style.rotation</p:attrName>
                                        </p:attrNameLst>
                                      </p:cBhvr>
                                      <p:tavLst>
                                        <p:tav tm="0">
                                          <p:val>
                                            <p:fltVal val="-45"/>
                                          </p:val>
                                        </p:tav>
                                        <p:tav tm="69900">
                                          <p:val>
                                            <p:fltVal val="45"/>
                                          </p:val>
                                        </p:tav>
                                        <p:tav tm="100000">
                                          <p:val>
                                            <p:fltVal val="0"/>
                                          </p:val>
                                        </p:tav>
                                      </p:tavLst>
                                    </p:anim>
                                    <p:anim calcmode="lin" valueType="num">
                                      <p:cBhvr>
                                        <p:cTn id="18" dur="114" fill="hold">
                                          <p:stCondLst>
                                            <p:cond delay="0"/>
                                          </p:stCondLst>
                                        </p:cTn>
                                        <p:tgtEl>
                                          <p:spTgt spid="8"/>
                                        </p:tgtEl>
                                        <p:attrNameLst>
                                          <p:attrName>ppt_y</p:attrName>
                                        </p:attrNameLst>
                                      </p:cBhvr>
                                      <p:tavLst>
                                        <p:tav tm="0">
                                          <p:val>
                                            <p:strVal val="#ppt_y-1"/>
                                          </p:val>
                                        </p:tav>
                                        <p:tav tm="100000">
                                          <p:val>
                                            <p:strVal val="#ppt_y-(0.354*#ppt_w-0.172*#ppt_h)"/>
                                          </p:val>
                                        </p:tav>
                                      </p:tavLst>
                                    </p:anim>
                                    <p:anim calcmode="lin" valueType="num">
                                      <p:cBhvr>
                                        <p:cTn id="19" dur="39" decel="50000" autoRev="1" fill="hold">
                                          <p:stCondLst>
                                            <p:cond delay="114"/>
                                          </p:stCondLst>
                                        </p:cTn>
                                        <p:tgtEl>
                                          <p:spTgt spid="8"/>
                                        </p:tgtEl>
                                        <p:attrNameLst>
                                          <p:attrName>ppt_y</p:attrName>
                                        </p:attrNameLst>
                                      </p:cBhvr>
                                      <p:tavLst>
                                        <p:tav tm="0">
                                          <p:val>
                                            <p:strVal val="#ppt_y-(0.354*#ppt_w-0.172*#ppt_h)"/>
                                          </p:val>
                                        </p:tav>
                                        <p:tav tm="100000">
                                          <p:val>
                                            <p:strVal val="#ppt_y-(0.354*#ppt_w-0.172*#ppt_h)-#ppt_h/2"/>
                                          </p:val>
                                        </p:tav>
                                      </p:tavLst>
                                    </p:anim>
                                    <p:anim calcmode="lin" valueType="num">
                                      <p:cBhvr>
                                        <p:cTn id="20" dur="34" fill="hold">
                                          <p:stCondLst>
                                            <p:cond delay="216"/>
                                          </p:stCondLst>
                                        </p:cTn>
                                        <p:tgtEl>
                                          <p:spTgt spid="8"/>
                                        </p:tgtEl>
                                        <p:attrNameLst>
                                          <p:attrName>ppt_y</p:attrName>
                                        </p:attrNameLst>
                                      </p:cBhvr>
                                      <p:tavLst>
                                        <p:tav tm="0">
                                          <p:val>
                                            <p:strVal val="#ppt_y-(0.354*#ppt_w-0.172*#ppt_h)"/>
                                          </p:val>
                                        </p:tav>
                                        <p:tav tm="100000">
                                          <p:val>
                                            <p:strVal val="#ppt_y"/>
                                          </p:val>
                                        </p:tav>
                                      </p:tavLst>
                                    </p:anim>
                                  </p:childTnLst>
                                </p:cTn>
                              </p:par>
                              <p:par>
                                <p:cTn id="21" presetID="52" presetClass="entr" presetSubtype="0" fill="hold" grpId="0" nodeType="withEffect">
                                  <p:stCondLst>
                                    <p:cond delay="2200"/>
                                  </p:stCondLst>
                                  <p:iterate type="lt">
                                    <p:tmPct val="10000"/>
                                  </p:iterate>
                                  <p:childTnLst>
                                    <p:set>
                                      <p:cBhvr>
                                        <p:cTn id="22" dur="1" fill="hold">
                                          <p:stCondLst>
                                            <p:cond delay="0"/>
                                          </p:stCondLst>
                                        </p:cTn>
                                        <p:tgtEl>
                                          <p:spTgt spid="5"/>
                                        </p:tgtEl>
                                        <p:attrNameLst>
                                          <p:attrName>style.visibility</p:attrName>
                                        </p:attrNameLst>
                                      </p:cBhvr>
                                      <p:to>
                                        <p:strVal val="visible"/>
                                      </p:to>
                                    </p:set>
                                    <p:animScale>
                                      <p:cBhvr>
                                        <p:cTn id="23"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1000" decel="50000" fill="hold">
                                          <p:stCondLst>
                                            <p:cond delay="0"/>
                                          </p:stCondLst>
                                        </p:cTn>
                                        <p:tgtEl>
                                          <p:spTgt spid="5"/>
                                        </p:tgtEl>
                                        <p:attrNameLst>
                                          <p:attrName>ppt_x</p:attrName>
                                          <p:attrName>ppt_y</p:attrName>
                                        </p:attrNameLst>
                                      </p:cBhvr>
                                    </p:animMotion>
                                    <p:animEffect transition="in" filter="fade">
                                      <p:cBhvr>
                                        <p:cTn id="25" dur="1000"/>
                                        <p:tgtEl>
                                          <p:spTgt spid="5"/>
                                        </p:tgtEl>
                                      </p:cBhvr>
                                    </p:animEffect>
                                  </p:childTnLst>
                                </p:cTn>
                              </p:par>
                            </p:childTnLst>
                          </p:cTn>
                        </p:par>
                        <p:par>
                          <p:cTn id="26" fill="hold">
                            <p:stCondLst>
                              <p:cond delay="6000"/>
                            </p:stCondLst>
                            <p:childTnLst>
                              <p:par>
                                <p:cTn id="27" presetID="22" presetClass="entr" presetSubtype="8"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left)">
                                      <p:cBhvr>
                                        <p:cTn id="29" dur="500"/>
                                        <p:tgtEl>
                                          <p:spTgt spid="2"/>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800"/>
                                        <p:tgtEl>
                                          <p:spTgt spid="10"/>
                                        </p:tgtEl>
                                      </p:cBhvr>
                                    </p:animEffect>
                                  </p:childTnLst>
                                </p:cTn>
                              </p:par>
                            </p:childTnLst>
                          </p:cTn>
                        </p:par>
                        <p:par>
                          <p:cTn id="33" fill="hold">
                            <p:stCondLst>
                              <p:cond delay="6800"/>
                            </p:stCondLst>
                            <p:childTnLst>
                              <p:par>
                                <p:cTn id="34" presetID="22" presetClass="entr" presetSubtype="4" fill="hold" nodeType="after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wipe(down)">
                                      <p:cBhvr>
                                        <p:cTn id="36" dur="500"/>
                                        <p:tgtEl>
                                          <p:spTgt spid="37"/>
                                        </p:tgtEl>
                                      </p:cBhvr>
                                    </p:animEffect>
                                  </p:childTnLst>
                                </p:cTn>
                              </p:par>
                              <p:par>
                                <p:cTn id="37" presetID="22" presetClass="entr" presetSubtype="8" fill="hold" grpId="0" nodeType="withEffect">
                                  <p:stCondLst>
                                    <p:cond delay="900"/>
                                  </p:stCondLst>
                                  <p:childTnLst>
                                    <p:set>
                                      <p:cBhvr>
                                        <p:cTn id="38" dur="1" fill="hold">
                                          <p:stCondLst>
                                            <p:cond delay="0"/>
                                          </p:stCondLst>
                                        </p:cTn>
                                        <p:tgtEl>
                                          <p:spTgt spid="4"/>
                                        </p:tgtEl>
                                        <p:attrNameLst>
                                          <p:attrName>style.visibility</p:attrName>
                                        </p:attrNameLst>
                                      </p:cBhvr>
                                      <p:to>
                                        <p:strVal val="visible"/>
                                      </p:to>
                                    </p:set>
                                    <p:animEffect transition="in" filter="wipe(left)">
                                      <p:cBhvr>
                                        <p:cTn id="39" dur="800"/>
                                        <p:tgtEl>
                                          <p:spTgt spid="4"/>
                                        </p:tgtEl>
                                      </p:cBhvr>
                                    </p:animEffect>
                                  </p:childTnLst>
                                </p:cTn>
                              </p:par>
                            </p:childTnLst>
                          </p:cTn>
                        </p:par>
                        <p:par>
                          <p:cTn id="40" fill="hold">
                            <p:stCondLst>
                              <p:cond delay="8500"/>
                            </p:stCondLst>
                            <p:childTnLst>
                              <p:par>
                                <p:cTn id="41" presetID="2" presetClass="entr" presetSubtype="2"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cBhvr additive="base">
                                        <p:cTn id="43" dur="500" fill="hold"/>
                                        <p:tgtEl>
                                          <p:spTgt spid="35"/>
                                        </p:tgtEl>
                                        <p:attrNameLst>
                                          <p:attrName>ppt_x</p:attrName>
                                        </p:attrNameLst>
                                      </p:cBhvr>
                                      <p:tavLst>
                                        <p:tav tm="0">
                                          <p:val>
                                            <p:strVal val="1+#ppt_w/2"/>
                                          </p:val>
                                        </p:tav>
                                        <p:tav tm="100000">
                                          <p:val>
                                            <p:strVal val="#ppt_x"/>
                                          </p:val>
                                        </p:tav>
                                      </p:tavLst>
                                    </p:anim>
                                    <p:anim calcmode="lin" valueType="num">
                                      <p:cBhvr additive="base">
                                        <p:cTn id="44" dur="500" fill="hold"/>
                                        <p:tgtEl>
                                          <p:spTgt spid="35"/>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20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1+#ppt_w/2"/>
                                          </p:val>
                                        </p:tav>
                                        <p:tav tm="100000">
                                          <p:val>
                                            <p:strVal val="#ppt_x"/>
                                          </p:val>
                                        </p:tav>
                                      </p:tavLst>
                                    </p:anim>
                                    <p:anim calcmode="lin" valueType="num">
                                      <p:cBhvr additive="base">
                                        <p:cTn id="48" dur="500" fill="hold"/>
                                        <p:tgtEl>
                                          <p:spTgt spid="14"/>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40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1+#ppt_w/2"/>
                                          </p:val>
                                        </p:tav>
                                        <p:tav tm="100000">
                                          <p:val>
                                            <p:strVal val="#ppt_x"/>
                                          </p:val>
                                        </p:tav>
                                      </p:tavLst>
                                    </p:anim>
                                    <p:anim calcmode="lin" valueType="num">
                                      <p:cBhvr additive="base">
                                        <p:cTn id="52" dur="500" fill="hold"/>
                                        <p:tgtEl>
                                          <p:spTgt spid="13"/>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60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1+#ppt_w/2"/>
                                          </p:val>
                                        </p:tav>
                                        <p:tav tm="100000">
                                          <p:val>
                                            <p:strVal val="#ppt_x"/>
                                          </p:val>
                                        </p:tav>
                                      </p:tavLst>
                                    </p:anim>
                                    <p:anim calcmode="lin" valueType="num">
                                      <p:cBhvr additive="base">
                                        <p:cTn id="56" dur="500" fill="hold"/>
                                        <p:tgtEl>
                                          <p:spTgt spid="12"/>
                                        </p:tgtEl>
                                        <p:attrNameLst>
                                          <p:attrName>ppt_y</p:attrName>
                                        </p:attrNameLst>
                                      </p:cBhvr>
                                      <p:tavLst>
                                        <p:tav tm="0">
                                          <p:val>
                                            <p:strVal val="#ppt_y"/>
                                          </p:val>
                                        </p:tav>
                                        <p:tav tm="100000">
                                          <p:val>
                                            <p:strVal val="#ppt_y"/>
                                          </p:val>
                                        </p:tav>
                                      </p:tavLst>
                                    </p:anim>
                                  </p:childTnLst>
                                </p:cTn>
                              </p:par>
                              <p:par>
                                <p:cTn id="57" presetID="2" presetClass="entr" presetSubtype="2" fill="hold" nodeType="withEffect">
                                  <p:stCondLst>
                                    <p:cond delay="800"/>
                                  </p:stCondLst>
                                  <p:childTnLst>
                                    <p:set>
                                      <p:cBhvr>
                                        <p:cTn id="58" dur="1" fill="hold">
                                          <p:stCondLst>
                                            <p:cond delay="0"/>
                                          </p:stCondLst>
                                        </p:cTn>
                                        <p:tgtEl>
                                          <p:spTgt spid="11"/>
                                        </p:tgtEl>
                                        <p:attrNameLst>
                                          <p:attrName>style.visibility</p:attrName>
                                        </p:attrNameLst>
                                      </p:cBhvr>
                                      <p:to>
                                        <p:strVal val="visible"/>
                                      </p:to>
                                    </p:set>
                                    <p:anim calcmode="lin" valueType="num">
                                      <p:cBhvr additive="base">
                                        <p:cTn id="59" dur="500" fill="hold"/>
                                        <p:tgtEl>
                                          <p:spTgt spid="11"/>
                                        </p:tgtEl>
                                        <p:attrNameLst>
                                          <p:attrName>ppt_x</p:attrName>
                                        </p:attrNameLst>
                                      </p:cBhvr>
                                      <p:tavLst>
                                        <p:tav tm="0">
                                          <p:val>
                                            <p:strVal val="1+#ppt_w/2"/>
                                          </p:val>
                                        </p:tav>
                                        <p:tav tm="100000">
                                          <p:val>
                                            <p:strVal val="#ppt_x"/>
                                          </p:val>
                                        </p:tav>
                                      </p:tavLst>
                                    </p:anim>
                                    <p:anim calcmode="lin" valueType="num">
                                      <p:cBhvr additive="base">
                                        <p:cTn id="6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2" grpId="0" animBg="1"/>
      <p:bldP spid="10" grpId="0" animBg="1"/>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矩形 5"/>
          <p:cNvSpPr/>
          <p:nvPr/>
        </p:nvSpPr>
        <p:spPr>
          <a:xfrm>
            <a:off x="784" y="2211710"/>
            <a:ext cx="9144000"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9"/>
          <p:cNvSpPr txBox="1"/>
          <p:nvPr/>
        </p:nvSpPr>
        <p:spPr>
          <a:xfrm>
            <a:off x="2851151" y="2944120"/>
            <a:ext cx="3441700" cy="623248"/>
          </a:xfrm>
          <a:prstGeom prst="rect">
            <a:avLst/>
          </a:prstGeom>
          <a:noFill/>
        </p:spPr>
        <p:txBody>
          <a:bodyPr wrap="square" lIns="68580" tIns="34290" rIns="68580" bIns="34290" rtlCol="0">
            <a:spAutoFit/>
          </a:bodyPr>
          <a:lstStyle/>
          <a:p>
            <a:pPr marL="0" lvl="1" algn="ctr"/>
            <a:r>
              <a:rPr lang="zh-CN" altLang="en-US" sz="3600" b="1" spc="300" dirty="0">
                <a:solidFill>
                  <a:schemeClr val="bg1"/>
                </a:solidFill>
                <a:latin typeface="微软雅黑" panose="020B0503020204020204" pitchFamily="34" charset="-122"/>
                <a:ea typeface="微软雅黑" panose="020B0503020204020204" pitchFamily="34" charset="-122"/>
              </a:rPr>
              <a:t>我们怎么做</a:t>
            </a:r>
          </a:p>
        </p:txBody>
      </p:sp>
      <p:sp>
        <p:nvSpPr>
          <p:cNvPr id="20" name="Freeform 5"/>
          <p:cNvSpPr/>
          <p:nvPr/>
        </p:nvSpPr>
        <p:spPr bwMode="auto">
          <a:xfrm>
            <a:off x="3901440" y="1607124"/>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6"/>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21" name="文本框 9"/>
          <p:cNvSpPr txBox="1"/>
          <p:nvPr/>
        </p:nvSpPr>
        <p:spPr>
          <a:xfrm>
            <a:off x="4184787" y="3640058"/>
            <a:ext cx="1167799" cy="153888"/>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000" dirty="0">
                <a:solidFill>
                  <a:schemeClr val="bg1"/>
                </a:solidFill>
                <a:latin typeface="微软雅黑" panose="020B0503020204020204" pitchFamily="34" charset="-122"/>
                <a:ea typeface="微软雅黑" panose="020B0503020204020204" pitchFamily="34" charset="-122"/>
              </a:rPr>
              <a:t>产品概述</a:t>
            </a:r>
          </a:p>
        </p:txBody>
      </p:sp>
      <p:sp>
        <p:nvSpPr>
          <p:cNvPr id="22" name="文本框 9"/>
          <p:cNvSpPr txBox="1"/>
          <p:nvPr/>
        </p:nvSpPr>
        <p:spPr>
          <a:xfrm>
            <a:off x="4184786" y="3864323"/>
            <a:ext cx="1167799" cy="153888"/>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000" dirty="0">
                <a:solidFill>
                  <a:schemeClr val="bg1"/>
                </a:solidFill>
                <a:latin typeface="微软雅黑" panose="020B0503020204020204" pitchFamily="34" charset="-122"/>
                <a:ea typeface="微软雅黑" panose="020B0503020204020204" pitchFamily="34" charset="-122"/>
              </a:rPr>
              <a:t>产品形式</a:t>
            </a:r>
          </a:p>
        </p:txBody>
      </p:sp>
      <p:sp>
        <p:nvSpPr>
          <p:cNvPr id="29" name="KSO_Shape"/>
          <p:cNvSpPr/>
          <p:nvPr/>
        </p:nvSpPr>
        <p:spPr bwMode="auto">
          <a:xfrm>
            <a:off x="4195719" y="1834428"/>
            <a:ext cx="752562" cy="745038"/>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600" advClick="0" advTm="0">
        <p14:prism dir="u"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53" presetClass="entr" presetSubtype="528" fill="hold" grpId="0" nodeType="withEffect">
                                  <p:stCondLst>
                                    <p:cond delay="60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fltVal val="0"/>
                                          </p:val>
                                        </p:tav>
                                        <p:tav tm="100000">
                                          <p:val>
                                            <p:strVal val="#ppt_h"/>
                                          </p:val>
                                        </p:tav>
                                      </p:tavLst>
                                    </p:anim>
                                    <p:animEffect transition="in" filter="fade">
                                      <p:cBhvr>
                                        <p:cTn id="12" dur="500"/>
                                        <p:tgtEl>
                                          <p:spTgt spid="20"/>
                                        </p:tgtEl>
                                      </p:cBhvr>
                                    </p:animEffect>
                                    <p:anim calcmode="lin" valueType="num">
                                      <p:cBhvr>
                                        <p:cTn id="13" dur="500" fill="hold"/>
                                        <p:tgtEl>
                                          <p:spTgt spid="20"/>
                                        </p:tgtEl>
                                        <p:attrNameLst>
                                          <p:attrName>ppt_x</p:attrName>
                                        </p:attrNameLst>
                                      </p:cBhvr>
                                      <p:tavLst>
                                        <p:tav tm="0">
                                          <p:val>
                                            <p:fltVal val="0.5"/>
                                          </p:val>
                                        </p:tav>
                                        <p:tav tm="100000">
                                          <p:val>
                                            <p:strVal val="#ppt_x"/>
                                          </p:val>
                                        </p:tav>
                                      </p:tavLst>
                                    </p:anim>
                                    <p:anim calcmode="lin" valueType="num">
                                      <p:cBhvr>
                                        <p:cTn id="14" dur="500" fill="hold"/>
                                        <p:tgtEl>
                                          <p:spTgt spid="20"/>
                                        </p:tgtEl>
                                        <p:attrNameLst>
                                          <p:attrName>ppt_y</p:attrName>
                                        </p:attrNameLst>
                                      </p:cBhvr>
                                      <p:tavLst>
                                        <p:tav tm="0">
                                          <p:val>
                                            <p:fltVal val="0.5"/>
                                          </p:val>
                                        </p:tav>
                                        <p:tav tm="100000">
                                          <p:val>
                                            <p:strVal val="#ppt_y"/>
                                          </p:val>
                                        </p:tav>
                                      </p:tavLst>
                                    </p:anim>
                                  </p:childTnLst>
                                </p:cTn>
                              </p:par>
                              <p:par>
                                <p:cTn id="15" presetID="53" presetClass="entr" presetSubtype="528" fill="hold" grpId="0" nodeType="withEffect">
                                  <p:stCondLst>
                                    <p:cond delay="600"/>
                                  </p:stCondLst>
                                  <p:childTnLst>
                                    <p:set>
                                      <p:cBhvr>
                                        <p:cTn id="16" dur="1" fill="hold">
                                          <p:stCondLst>
                                            <p:cond delay="0"/>
                                          </p:stCondLst>
                                        </p:cTn>
                                        <p:tgtEl>
                                          <p:spTgt spid="29"/>
                                        </p:tgtEl>
                                        <p:attrNameLst>
                                          <p:attrName>style.visibility</p:attrName>
                                        </p:attrNameLst>
                                      </p:cBhvr>
                                      <p:to>
                                        <p:strVal val="visible"/>
                                      </p:to>
                                    </p:set>
                                    <p:anim calcmode="lin" valueType="num">
                                      <p:cBhvr>
                                        <p:cTn id="17" dur="500" fill="hold"/>
                                        <p:tgtEl>
                                          <p:spTgt spid="29"/>
                                        </p:tgtEl>
                                        <p:attrNameLst>
                                          <p:attrName>ppt_w</p:attrName>
                                        </p:attrNameLst>
                                      </p:cBhvr>
                                      <p:tavLst>
                                        <p:tav tm="0">
                                          <p:val>
                                            <p:fltVal val="0"/>
                                          </p:val>
                                        </p:tav>
                                        <p:tav tm="100000">
                                          <p:val>
                                            <p:strVal val="#ppt_w"/>
                                          </p:val>
                                        </p:tav>
                                      </p:tavLst>
                                    </p:anim>
                                    <p:anim calcmode="lin" valueType="num">
                                      <p:cBhvr>
                                        <p:cTn id="18" dur="500" fill="hold"/>
                                        <p:tgtEl>
                                          <p:spTgt spid="29"/>
                                        </p:tgtEl>
                                        <p:attrNameLst>
                                          <p:attrName>ppt_h</p:attrName>
                                        </p:attrNameLst>
                                      </p:cBhvr>
                                      <p:tavLst>
                                        <p:tav tm="0">
                                          <p:val>
                                            <p:fltVal val="0"/>
                                          </p:val>
                                        </p:tav>
                                        <p:tav tm="100000">
                                          <p:val>
                                            <p:strVal val="#ppt_h"/>
                                          </p:val>
                                        </p:tav>
                                      </p:tavLst>
                                    </p:anim>
                                    <p:animEffect transition="in" filter="fade">
                                      <p:cBhvr>
                                        <p:cTn id="19" dur="500"/>
                                        <p:tgtEl>
                                          <p:spTgt spid="29"/>
                                        </p:tgtEl>
                                      </p:cBhvr>
                                    </p:animEffect>
                                    <p:anim calcmode="lin" valueType="num">
                                      <p:cBhvr>
                                        <p:cTn id="20" dur="500" fill="hold"/>
                                        <p:tgtEl>
                                          <p:spTgt spid="29"/>
                                        </p:tgtEl>
                                        <p:attrNameLst>
                                          <p:attrName>ppt_x</p:attrName>
                                        </p:attrNameLst>
                                      </p:cBhvr>
                                      <p:tavLst>
                                        <p:tav tm="0">
                                          <p:val>
                                            <p:fltVal val="0.5"/>
                                          </p:val>
                                        </p:tav>
                                        <p:tav tm="100000">
                                          <p:val>
                                            <p:strVal val="#ppt_x"/>
                                          </p:val>
                                        </p:tav>
                                      </p:tavLst>
                                    </p:anim>
                                    <p:anim calcmode="lin" valueType="num">
                                      <p:cBhvr>
                                        <p:cTn id="21" dur="500" fill="hold"/>
                                        <p:tgtEl>
                                          <p:spTgt spid="29"/>
                                        </p:tgtEl>
                                        <p:attrNameLst>
                                          <p:attrName>ppt_y</p:attrName>
                                        </p:attrNameLst>
                                      </p:cBhvr>
                                      <p:tavLst>
                                        <p:tav tm="0">
                                          <p:val>
                                            <p:fltVal val="0.5"/>
                                          </p:val>
                                        </p:tav>
                                        <p:tav tm="100000">
                                          <p:val>
                                            <p:strVal val="#ppt_y"/>
                                          </p:val>
                                        </p:tav>
                                      </p:tavLst>
                                    </p:anim>
                                  </p:childTnLst>
                                </p:cTn>
                              </p:par>
                            </p:childTnLst>
                          </p:cTn>
                        </p:par>
                        <p:par>
                          <p:cTn id="22" fill="hold">
                            <p:stCondLst>
                              <p:cond delay="500"/>
                            </p:stCondLst>
                            <p:childTnLst>
                              <p:par>
                                <p:cTn id="23" presetID="16" presetClass="entr" presetSubtype="21" fill="hold" grpId="0"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barn(inVertical)">
                                      <p:cBhvr>
                                        <p:cTn id="25" dur="500"/>
                                        <p:tgtEl>
                                          <p:spTgt spid="19"/>
                                        </p:tgtEl>
                                      </p:cBhvr>
                                    </p:animEffect>
                                  </p:childTnLst>
                                </p:cTn>
                              </p:par>
                            </p:childTnLst>
                          </p:cTn>
                        </p:par>
                        <p:par>
                          <p:cTn id="26" fill="hold">
                            <p:stCondLst>
                              <p:cond delay="1000"/>
                            </p:stCondLst>
                            <p:childTnLst>
                              <p:par>
                                <p:cTn id="27" presetID="2" presetClass="entr" presetSubtype="4" fill="hold" grpId="0" nodeType="after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ppt_x"/>
                                          </p:val>
                                        </p:tav>
                                        <p:tav tm="100000">
                                          <p:val>
                                            <p:strVal val="#ppt_x"/>
                                          </p:val>
                                        </p:tav>
                                      </p:tavLst>
                                    </p:anim>
                                    <p:anim calcmode="lin" valueType="num">
                                      <p:cBhvr additive="base">
                                        <p:cTn id="30" dur="500" fill="hold"/>
                                        <p:tgtEl>
                                          <p:spTgt spid="21"/>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20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500" fill="hold"/>
                                        <p:tgtEl>
                                          <p:spTgt spid="22"/>
                                        </p:tgtEl>
                                        <p:attrNameLst>
                                          <p:attrName>ppt_x</p:attrName>
                                        </p:attrNameLst>
                                      </p:cBhvr>
                                      <p:tavLst>
                                        <p:tav tm="0">
                                          <p:val>
                                            <p:strVal val="#ppt_x"/>
                                          </p:val>
                                        </p:tav>
                                        <p:tav tm="100000">
                                          <p:val>
                                            <p:strVal val="#ppt_x"/>
                                          </p:val>
                                        </p:tav>
                                      </p:tavLst>
                                    </p:anim>
                                    <p:anim calcmode="lin" valueType="num">
                                      <p:cBhvr additive="base">
                                        <p:cTn id="3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9" grpId="0"/>
      <p:bldP spid="20" grpId="0" animBg="1"/>
      <p:bldP spid="21" grpId="0"/>
      <p:bldP spid="22" grpId="0"/>
      <p:bldP spid="29"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产品概述</a:t>
            </a:r>
          </a:p>
        </p:txBody>
      </p:sp>
      <p:sp>
        <p:nvSpPr>
          <p:cNvPr id="63" name="矩形 21"/>
          <p:cNvSpPr/>
          <p:nvPr/>
        </p:nvSpPr>
        <p:spPr>
          <a:xfrm>
            <a:off x="2567237" y="1129409"/>
            <a:ext cx="5861616" cy="989120"/>
          </a:xfrm>
          <a:custGeom>
            <a:avLst/>
            <a:gdLst/>
            <a:ahLst/>
            <a:cxnLst/>
            <a:rect l="l" t="t" r="r" b="b"/>
            <a:pathLst>
              <a:path w="7085181" h="1244248">
                <a:moveTo>
                  <a:pt x="333395" y="0"/>
                </a:moveTo>
                <a:lnTo>
                  <a:pt x="7085181" y="0"/>
                </a:lnTo>
                <a:lnTo>
                  <a:pt x="6751786" y="1244248"/>
                </a:lnTo>
                <a:lnTo>
                  <a:pt x="0" y="124424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3"/>
          <p:cNvSpPr/>
          <p:nvPr/>
        </p:nvSpPr>
        <p:spPr>
          <a:xfrm>
            <a:off x="811770" y="965672"/>
            <a:ext cx="2200754" cy="1316590"/>
          </a:xfrm>
          <a:custGeom>
            <a:avLst/>
            <a:gdLst/>
            <a:ahLst/>
            <a:cxnLst/>
            <a:rect l="l" t="t" r="r" b="b"/>
            <a:pathLst>
              <a:path w="2660146" h="1656184">
                <a:moveTo>
                  <a:pt x="443774" y="0"/>
                </a:moveTo>
                <a:lnTo>
                  <a:pt x="2660146" y="0"/>
                </a:lnTo>
                <a:lnTo>
                  <a:pt x="2216373" y="1656184"/>
                </a:lnTo>
                <a:lnTo>
                  <a:pt x="0" y="1656184"/>
                </a:lnTo>
                <a:close/>
              </a:path>
            </a:pathLst>
          </a:custGeom>
          <a:blipFill dpi="0" rotWithShape="1">
            <a:blip r:embed="rId3" cstate="print">
              <a:extLst>
                <a:ext uri="{BEBA8EAE-BF5A-486C-A8C5-ECC9F3942E4B}">
                  <a14:imgProps xmlns:a14="http://schemas.microsoft.com/office/drawing/2010/main">
                    <a14:imgLayer r:embed="rId4">
                      <a14:imgEffect>
                        <a14:brightnessContrast bright="40000"/>
                      </a14:imgEffect>
                      <a14:imgEffect>
                        <a14:saturation sat="0"/>
                      </a14:imgEffect>
                    </a14:imgLayer>
                  </a14:imgProps>
                </a:ext>
                <a:ext uri="{28A0092B-C50C-407E-A947-70E740481C1C}">
                  <a14:useLocalDpi xmlns:a14="http://schemas.microsoft.com/office/drawing/2010/main" val="0"/>
                </a:ext>
              </a:extLst>
            </a:blip>
            <a:srcRect/>
            <a:stretch>
              <a:fillRect l="-109" r="-10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21"/>
          <p:cNvSpPr/>
          <p:nvPr/>
        </p:nvSpPr>
        <p:spPr>
          <a:xfrm>
            <a:off x="811770" y="2282264"/>
            <a:ext cx="5861616" cy="989120"/>
          </a:xfrm>
          <a:custGeom>
            <a:avLst/>
            <a:gdLst/>
            <a:ahLst/>
            <a:cxnLst/>
            <a:rect l="l" t="t" r="r" b="b"/>
            <a:pathLst>
              <a:path w="7085181" h="1244248">
                <a:moveTo>
                  <a:pt x="333395" y="0"/>
                </a:moveTo>
                <a:lnTo>
                  <a:pt x="7085181" y="0"/>
                </a:lnTo>
                <a:lnTo>
                  <a:pt x="6751786" y="1244248"/>
                </a:lnTo>
                <a:lnTo>
                  <a:pt x="0" y="1244248"/>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3"/>
          <p:cNvSpPr/>
          <p:nvPr/>
        </p:nvSpPr>
        <p:spPr>
          <a:xfrm>
            <a:off x="6228099" y="2118529"/>
            <a:ext cx="2200754" cy="1316590"/>
          </a:xfrm>
          <a:custGeom>
            <a:avLst/>
            <a:gdLst/>
            <a:ahLst/>
            <a:cxnLst/>
            <a:rect l="l" t="t" r="r" b="b"/>
            <a:pathLst>
              <a:path w="2660146" h="1656184">
                <a:moveTo>
                  <a:pt x="443774" y="0"/>
                </a:moveTo>
                <a:lnTo>
                  <a:pt x="2660146" y="0"/>
                </a:lnTo>
                <a:lnTo>
                  <a:pt x="2216373" y="1656184"/>
                </a:lnTo>
                <a:lnTo>
                  <a:pt x="0" y="1656184"/>
                </a:lnTo>
                <a:close/>
              </a:path>
            </a:pathLst>
          </a:custGeom>
          <a:blipFill dpi="0" rotWithShape="1">
            <a:blip r:embed="rId3" cstate="print">
              <a:extLst>
                <a:ext uri="{BEBA8EAE-BF5A-486C-A8C5-ECC9F3942E4B}">
                  <a14:imgProps xmlns:a14="http://schemas.microsoft.com/office/drawing/2010/main">
                    <a14:imgLayer r:embed="rId4">
                      <a14:imgEffect>
                        <a14:brightnessContrast bright="40000"/>
                      </a14:imgEffect>
                      <a14:imgEffect>
                        <a14:saturation sat="0"/>
                      </a14:imgEffect>
                    </a14:imgLayer>
                  </a14:imgProps>
                </a:ext>
                <a:ext uri="{28A0092B-C50C-407E-A947-70E740481C1C}">
                  <a14:useLocalDpi xmlns:a14="http://schemas.microsoft.com/office/drawing/2010/main" val="0"/>
                </a:ext>
              </a:extLst>
            </a:blip>
            <a:srcRect/>
            <a:stretch>
              <a:fillRect l="-109" r="-10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21"/>
          <p:cNvSpPr/>
          <p:nvPr/>
        </p:nvSpPr>
        <p:spPr>
          <a:xfrm>
            <a:off x="2567237" y="3435121"/>
            <a:ext cx="5861616" cy="989120"/>
          </a:xfrm>
          <a:custGeom>
            <a:avLst/>
            <a:gdLst/>
            <a:ahLst/>
            <a:cxnLst/>
            <a:rect l="l" t="t" r="r" b="b"/>
            <a:pathLst>
              <a:path w="7085181" h="1244248">
                <a:moveTo>
                  <a:pt x="333395" y="0"/>
                </a:moveTo>
                <a:lnTo>
                  <a:pt x="7085181" y="0"/>
                </a:lnTo>
                <a:lnTo>
                  <a:pt x="6751786" y="1244248"/>
                </a:lnTo>
                <a:lnTo>
                  <a:pt x="0" y="124424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3"/>
          <p:cNvSpPr/>
          <p:nvPr/>
        </p:nvSpPr>
        <p:spPr>
          <a:xfrm>
            <a:off x="811770" y="3271384"/>
            <a:ext cx="2200754" cy="1316590"/>
          </a:xfrm>
          <a:custGeom>
            <a:avLst/>
            <a:gdLst/>
            <a:ahLst/>
            <a:cxnLst/>
            <a:rect l="l" t="t" r="r" b="b"/>
            <a:pathLst>
              <a:path w="2660146" h="1656184">
                <a:moveTo>
                  <a:pt x="443774" y="0"/>
                </a:moveTo>
                <a:lnTo>
                  <a:pt x="2660146" y="0"/>
                </a:lnTo>
                <a:lnTo>
                  <a:pt x="2216373" y="1656184"/>
                </a:lnTo>
                <a:lnTo>
                  <a:pt x="0" y="1656184"/>
                </a:lnTo>
                <a:close/>
              </a:path>
            </a:pathLst>
          </a:custGeom>
          <a:blipFill dpi="0" rotWithShape="1">
            <a:blip r:embed="rId3" cstate="print">
              <a:extLst>
                <a:ext uri="{BEBA8EAE-BF5A-486C-A8C5-ECC9F3942E4B}">
                  <a14:imgProps xmlns:a14="http://schemas.microsoft.com/office/drawing/2010/main">
                    <a14:imgLayer r:embed="rId4">
                      <a14:imgEffect>
                        <a14:brightnessContrast bright="40000"/>
                      </a14:imgEffect>
                      <a14:imgEffect>
                        <a14:saturation sat="0"/>
                      </a14:imgEffect>
                    </a14:imgLayer>
                  </a14:imgProps>
                </a:ext>
                <a:ext uri="{28A0092B-C50C-407E-A947-70E740481C1C}">
                  <a14:useLocalDpi xmlns:a14="http://schemas.microsoft.com/office/drawing/2010/main" val="0"/>
                </a:ext>
              </a:extLst>
            </a:blip>
            <a:srcRect/>
            <a:stretch>
              <a:fillRect l="-109" r="-10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TextBox 71"/>
          <p:cNvSpPr txBox="1"/>
          <p:nvPr/>
        </p:nvSpPr>
        <p:spPr>
          <a:xfrm>
            <a:off x="3409813" y="1335429"/>
            <a:ext cx="4176464" cy="577081"/>
          </a:xfrm>
          <a:prstGeom prst="rect">
            <a:avLst/>
          </a:prstGeom>
          <a:noFill/>
        </p:spPr>
        <p:txBody>
          <a:bodyPr wrap="square" lIns="0" tIns="0" rIns="0" bIns="0" rtlCol="0">
            <a:spAutoFit/>
          </a:bodyPr>
          <a:lstStyle/>
          <a:p>
            <a:pPr algn="just">
              <a:lnSpc>
                <a:spcPts val="1500"/>
              </a:lnSpc>
            </a:pPr>
            <a:r>
              <a:rPr lang="zh-CN" altLang="en-US" sz="1400" b="1" dirty="0">
                <a:solidFill>
                  <a:schemeClr val="bg1"/>
                </a:solidFill>
                <a:latin typeface="微软雅黑" panose="020B0503020204020204" pitchFamily="34" charset="-122"/>
                <a:ea typeface="微软雅黑" panose="020B0503020204020204" pitchFamily="34" charset="-122"/>
              </a:rPr>
              <a:t>全渠道统一管理</a:t>
            </a:r>
          </a:p>
          <a:p>
            <a:pPr algn="just">
              <a:lnSpc>
                <a:spcPts val="1500"/>
              </a:lnSpc>
            </a:pPr>
            <a:r>
              <a:rPr lang="zh-CN" altLang="en-US" sz="1000" dirty="0">
                <a:solidFill>
                  <a:schemeClr val="bg1"/>
                </a:solidFill>
                <a:latin typeface="微软雅黑" panose="020B0503020204020204" pitchFamily="34" charset="-122"/>
                <a:ea typeface="微软雅黑" panose="020B0503020204020204" pitchFamily="34" charset="-122"/>
              </a:rPr>
              <a:t>全渠道涵盖了实体渠道（自营店、加盟店）、电商渠道（自建</a:t>
            </a:r>
            <a:r>
              <a:rPr lang="en-US" altLang="zh-CN" sz="1000" dirty="0">
                <a:solidFill>
                  <a:schemeClr val="bg1"/>
                </a:solidFill>
                <a:latin typeface="微软雅黑" panose="020B0503020204020204" pitchFamily="34" charset="-122"/>
                <a:ea typeface="微软雅黑" panose="020B0503020204020204" pitchFamily="34" charset="-122"/>
              </a:rPr>
              <a:t>B2C</a:t>
            </a:r>
            <a:r>
              <a:rPr lang="zh-CN" altLang="en-US" sz="1000" dirty="0">
                <a:solidFill>
                  <a:schemeClr val="bg1"/>
                </a:solidFill>
                <a:latin typeface="微软雅黑" panose="020B0503020204020204" pitchFamily="34" charset="-122"/>
                <a:ea typeface="微软雅黑" panose="020B0503020204020204" pitchFamily="34" charset="-122"/>
              </a:rPr>
              <a:t>商城、进驻知名电商平台）以及移动商务渠道（官方手机商城、</a:t>
            </a:r>
            <a:r>
              <a:rPr lang="en-US" altLang="zh-CN" sz="1000" dirty="0">
                <a:solidFill>
                  <a:schemeClr val="bg1"/>
                </a:solidFill>
                <a:latin typeface="微软雅黑" panose="020B0503020204020204" pitchFamily="34" charset="-122"/>
                <a:ea typeface="微软雅黑" panose="020B0503020204020204" pitchFamily="34" charset="-122"/>
              </a:rPr>
              <a:t>APP</a:t>
            </a:r>
            <a:r>
              <a:rPr lang="zh-CN" altLang="en-US" sz="1000" dirty="0">
                <a:solidFill>
                  <a:schemeClr val="bg1"/>
                </a:solidFill>
                <a:latin typeface="微软雅黑" panose="020B0503020204020204" pitchFamily="34" charset="-122"/>
                <a:ea typeface="微软雅黑" panose="020B0503020204020204" pitchFamily="34" charset="-122"/>
              </a:rPr>
              <a:t>、微商城）</a:t>
            </a:r>
            <a:endParaRPr lang="en-US" altLang="zh-CN" sz="1000" dirty="0">
              <a:solidFill>
                <a:schemeClr val="bg1"/>
              </a:solidFill>
              <a:latin typeface="微软雅黑" panose="020B0503020204020204" pitchFamily="34" charset="-122"/>
              <a:ea typeface="微软雅黑" panose="020B0503020204020204" pitchFamily="34" charset="-122"/>
            </a:endParaRPr>
          </a:p>
        </p:txBody>
      </p:sp>
      <p:sp>
        <p:nvSpPr>
          <p:cNvPr id="73" name="TextBox 72"/>
          <p:cNvSpPr txBox="1"/>
          <p:nvPr/>
        </p:nvSpPr>
        <p:spPr>
          <a:xfrm>
            <a:off x="1767116" y="2488284"/>
            <a:ext cx="4176464" cy="577081"/>
          </a:xfrm>
          <a:prstGeom prst="rect">
            <a:avLst/>
          </a:prstGeom>
          <a:noFill/>
        </p:spPr>
        <p:txBody>
          <a:bodyPr wrap="square" lIns="0" tIns="0" rIns="0" bIns="0" rtlCol="0">
            <a:spAutoFit/>
          </a:bodyPr>
          <a:lstStyle/>
          <a:p>
            <a:pPr algn="just">
              <a:lnSpc>
                <a:spcPts val="1500"/>
              </a:lnSpc>
            </a:pPr>
            <a:r>
              <a:rPr lang="zh-CN" altLang="en-US" sz="1400" b="1" dirty="0">
                <a:solidFill>
                  <a:schemeClr val="bg1"/>
                </a:solidFill>
                <a:latin typeface="微软雅黑" panose="020B0503020204020204" pitchFamily="34" charset="-122"/>
                <a:ea typeface="微软雅黑" panose="020B0503020204020204" pitchFamily="34" charset="-122"/>
              </a:rPr>
              <a:t>云</a:t>
            </a:r>
            <a:r>
              <a:rPr lang="en-US" altLang="zh-CN" sz="1400" b="1" dirty="0">
                <a:solidFill>
                  <a:schemeClr val="bg1"/>
                </a:solidFill>
                <a:latin typeface="微软雅黑" panose="020B0503020204020204" pitchFamily="34" charset="-122"/>
                <a:ea typeface="微软雅黑" panose="020B0503020204020204" pitchFamily="34" charset="-122"/>
              </a:rPr>
              <a:t>POS</a:t>
            </a:r>
          </a:p>
          <a:p>
            <a:pPr algn="just">
              <a:lnSpc>
                <a:spcPts val="1500"/>
              </a:lnSpc>
            </a:pPr>
            <a:r>
              <a:rPr lang="zh-CN" altLang="en-US" sz="1000" dirty="0">
                <a:solidFill>
                  <a:schemeClr val="bg1"/>
                </a:solidFill>
                <a:latin typeface="微软雅黑" panose="020B0503020204020204" pitchFamily="34" charset="-122"/>
                <a:ea typeface="微软雅黑" panose="020B0503020204020204" pitchFamily="34" charset="-122"/>
              </a:rPr>
              <a:t>云</a:t>
            </a:r>
            <a:r>
              <a:rPr lang="en-US" altLang="zh-CN" sz="1000" dirty="0">
                <a:solidFill>
                  <a:schemeClr val="bg1"/>
                </a:solidFill>
                <a:latin typeface="微软雅黑" panose="020B0503020204020204" pitchFamily="34" charset="-122"/>
                <a:ea typeface="微软雅黑" panose="020B0503020204020204" pitchFamily="34" charset="-122"/>
              </a:rPr>
              <a:t>POS</a:t>
            </a:r>
            <a:r>
              <a:rPr lang="zh-CN" altLang="en-US" sz="1000" dirty="0">
                <a:solidFill>
                  <a:schemeClr val="bg1"/>
                </a:solidFill>
                <a:latin typeface="微软雅黑" panose="020B0503020204020204" pitchFamily="34" charset="-122"/>
                <a:ea typeface="微软雅黑" panose="020B0503020204020204" pitchFamily="34" charset="-122"/>
              </a:rPr>
              <a:t>支持手持设备，扫描枪，无需部署，快速安装，快速为线下零售业拓展门店，实现数据的统一管理。</a:t>
            </a:r>
            <a:endParaRPr lang="en-US" altLang="zh-CN" sz="1000" dirty="0">
              <a:solidFill>
                <a:schemeClr val="bg1"/>
              </a:solidFill>
              <a:latin typeface="微软雅黑" panose="020B0503020204020204" pitchFamily="34" charset="-122"/>
              <a:ea typeface="微软雅黑" panose="020B0503020204020204" pitchFamily="34" charset="-122"/>
            </a:endParaRPr>
          </a:p>
        </p:txBody>
      </p:sp>
      <p:sp>
        <p:nvSpPr>
          <p:cNvPr id="74" name="TextBox 73"/>
          <p:cNvSpPr txBox="1"/>
          <p:nvPr/>
        </p:nvSpPr>
        <p:spPr>
          <a:xfrm>
            <a:off x="3495308" y="3649925"/>
            <a:ext cx="4176464" cy="577081"/>
          </a:xfrm>
          <a:prstGeom prst="rect">
            <a:avLst/>
          </a:prstGeom>
          <a:noFill/>
        </p:spPr>
        <p:txBody>
          <a:bodyPr wrap="square" lIns="0" tIns="0" rIns="0" bIns="0" rtlCol="0">
            <a:spAutoFit/>
          </a:bodyPr>
          <a:lstStyle/>
          <a:p>
            <a:pPr algn="just">
              <a:lnSpc>
                <a:spcPts val="1500"/>
              </a:lnSpc>
            </a:pPr>
            <a:r>
              <a:rPr lang="zh-CN" altLang="en-US" sz="1400" b="1" dirty="0">
                <a:solidFill>
                  <a:schemeClr val="bg1"/>
                </a:solidFill>
                <a:latin typeface="微软雅黑" panose="020B0503020204020204" pitchFamily="34" charset="-122"/>
                <a:ea typeface="微软雅黑" panose="020B0503020204020204" pitchFamily="34" charset="-122"/>
              </a:rPr>
              <a:t>数据分析</a:t>
            </a:r>
          </a:p>
          <a:p>
            <a:pPr algn="just">
              <a:lnSpc>
                <a:spcPts val="1500"/>
              </a:lnSpc>
            </a:pPr>
            <a:r>
              <a:rPr lang="zh-CN" altLang="en-US" sz="1000" dirty="0">
                <a:solidFill>
                  <a:schemeClr val="bg1"/>
                </a:solidFill>
                <a:latin typeface="微软雅黑" panose="020B0503020204020204" pitchFamily="34" charset="-122"/>
                <a:ea typeface="微软雅黑" panose="020B0503020204020204" pitchFamily="34" charset="-122"/>
              </a:rPr>
              <a:t>以云计算技术为底层技术支撑，全面分析全渠道数据，掌握公司经营动向，把握企业发展方向</a:t>
            </a:r>
            <a:endParaRPr lang="en-US" altLang="zh-CN" sz="1000" dirty="0">
              <a:solidFill>
                <a:schemeClr val="bg1"/>
              </a:solidFill>
              <a:latin typeface="微软雅黑" panose="020B0503020204020204" pitchFamily="34" charset="-122"/>
              <a:ea typeface="微软雅黑" panose="020B0503020204020204" pitchFamily="34" charset="-122"/>
            </a:endParaRPr>
          </a:p>
        </p:txBody>
      </p:sp>
      <p:sp>
        <p:nvSpPr>
          <p:cNvPr id="12" name="KSO_Shape"/>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20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additive="base">
                                        <p:cTn id="7" dur="500" fill="hold"/>
                                        <p:tgtEl>
                                          <p:spTgt spid="63"/>
                                        </p:tgtEl>
                                        <p:attrNameLst>
                                          <p:attrName>ppt_x</p:attrName>
                                        </p:attrNameLst>
                                      </p:cBhvr>
                                      <p:tavLst>
                                        <p:tav tm="0">
                                          <p:val>
                                            <p:strVal val="1+#ppt_w/2"/>
                                          </p:val>
                                        </p:tav>
                                        <p:tav tm="100000">
                                          <p:val>
                                            <p:strVal val="#ppt_x"/>
                                          </p:val>
                                        </p:tav>
                                      </p:tavLst>
                                    </p:anim>
                                    <p:anim calcmode="lin" valueType="num">
                                      <p:cBhvr additive="base">
                                        <p:cTn id="8" dur="500" fill="hold"/>
                                        <p:tgtEl>
                                          <p:spTgt spid="6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cBhvr additive="base">
                                        <p:cTn id="11" dur="500" fill="hold"/>
                                        <p:tgtEl>
                                          <p:spTgt spid="64"/>
                                        </p:tgtEl>
                                        <p:attrNameLst>
                                          <p:attrName>ppt_x</p:attrName>
                                        </p:attrNameLst>
                                      </p:cBhvr>
                                      <p:tavLst>
                                        <p:tav tm="0">
                                          <p:val>
                                            <p:strVal val="0-#ppt_w/2"/>
                                          </p:val>
                                        </p:tav>
                                        <p:tav tm="100000">
                                          <p:val>
                                            <p:strVal val="#ppt_x"/>
                                          </p:val>
                                        </p:tav>
                                      </p:tavLst>
                                    </p:anim>
                                    <p:anim calcmode="lin" valueType="num">
                                      <p:cBhvr additive="base">
                                        <p:cTn id="12" dur="500" fill="hold"/>
                                        <p:tgtEl>
                                          <p:spTgt spid="6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wipe(left)">
                                      <p:cBhvr>
                                        <p:cTn id="16" dur="300"/>
                                        <p:tgtEl>
                                          <p:spTgt spid="72"/>
                                        </p:tgtEl>
                                      </p:cBhvr>
                                    </p:animEffect>
                                  </p:childTnLst>
                                </p:cTn>
                              </p:par>
                            </p:childTnLst>
                          </p:cTn>
                        </p:par>
                        <p:par>
                          <p:cTn id="17" fill="hold">
                            <p:stCondLst>
                              <p:cond delay="1000"/>
                            </p:stCondLst>
                            <p:childTnLst>
                              <p:par>
                                <p:cTn id="18" presetID="2" presetClass="entr" presetSubtype="8" fill="hold" grpId="0" nodeType="afterEffect">
                                  <p:stCondLst>
                                    <p:cond delay="0"/>
                                  </p:stCondLst>
                                  <p:childTnLst>
                                    <p:set>
                                      <p:cBhvr>
                                        <p:cTn id="19" dur="1" fill="hold">
                                          <p:stCondLst>
                                            <p:cond delay="0"/>
                                          </p:stCondLst>
                                        </p:cTn>
                                        <p:tgtEl>
                                          <p:spTgt spid="65"/>
                                        </p:tgtEl>
                                        <p:attrNameLst>
                                          <p:attrName>style.visibility</p:attrName>
                                        </p:attrNameLst>
                                      </p:cBhvr>
                                      <p:to>
                                        <p:strVal val="visible"/>
                                      </p:to>
                                    </p:set>
                                    <p:anim calcmode="lin" valueType="num">
                                      <p:cBhvr additive="base">
                                        <p:cTn id="20" dur="500" fill="hold"/>
                                        <p:tgtEl>
                                          <p:spTgt spid="65"/>
                                        </p:tgtEl>
                                        <p:attrNameLst>
                                          <p:attrName>ppt_x</p:attrName>
                                        </p:attrNameLst>
                                      </p:cBhvr>
                                      <p:tavLst>
                                        <p:tav tm="0">
                                          <p:val>
                                            <p:strVal val="0-#ppt_w/2"/>
                                          </p:val>
                                        </p:tav>
                                        <p:tav tm="100000">
                                          <p:val>
                                            <p:strVal val="#ppt_x"/>
                                          </p:val>
                                        </p:tav>
                                      </p:tavLst>
                                    </p:anim>
                                    <p:anim calcmode="lin" valueType="num">
                                      <p:cBhvr additive="base">
                                        <p:cTn id="21" dur="500" fill="hold"/>
                                        <p:tgtEl>
                                          <p:spTgt spid="65"/>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additive="base">
                                        <p:cTn id="24" dur="500" fill="hold"/>
                                        <p:tgtEl>
                                          <p:spTgt spid="66"/>
                                        </p:tgtEl>
                                        <p:attrNameLst>
                                          <p:attrName>ppt_x</p:attrName>
                                        </p:attrNameLst>
                                      </p:cBhvr>
                                      <p:tavLst>
                                        <p:tav tm="0">
                                          <p:val>
                                            <p:strVal val="1+#ppt_w/2"/>
                                          </p:val>
                                        </p:tav>
                                        <p:tav tm="100000">
                                          <p:val>
                                            <p:strVal val="#ppt_x"/>
                                          </p:val>
                                        </p:tav>
                                      </p:tavLst>
                                    </p:anim>
                                    <p:anim calcmode="lin" valueType="num">
                                      <p:cBhvr additive="base">
                                        <p:cTn id="25" dur="500" fill="hold"/>
                                        <p:tgtEl>
                                          <p:spTgt spid="66"/>
                                        </p:tgtEl>
                                        <p:attrNameLst>
                                          <p:attrName>ppt_y</p:attrName>
                                        </p:attrNameLst>
                                      </p:cBhvr>
                                      <p:tavLst>
                                        <p:tav tm="0">
                                          <p:val>
                                            <p:strVal val="#ppt_y"/>
                                          </p:val>
                                        </p:tav>
                                        <p:tav tm="100000">
                                          <p:val>
                                            <p:strVal val="#ppt_y"/>
                                          </p:val>
                                        </p:tav>
                                      </p:tavLst>
                                    </p:anim>
                                  </p:childTnLst>
                                </p:cTn>
                              </p:par>
                            </p:childTnLst>
                          </p:cTn>
                        </p:par>
                        <p:par>
                          <p:cTn id="26" fill="hold">
                            <p:stCondLst>
                              <p:cond delay="1500"/>
                            </p:stCondLst>
                            <p:childTnLst>
                              <p:par>
                                <p:cTn id="27" presetID="22" presetClass="entr" presetSubtype="2" fill="hold" grpId="0" nodeType="afterEffect">
                                  <p:stCondLst>
                                    <p:cond delay="0"/>
                                  </p:stCondLst>
                                  <p:childTnLst>
                                    <p:set>
                                      <p:cBhvr>
                                        <p:cTn id="28" dur="1" fill="hold">
                                          <p:stCondLst>
                                            <p:cond delay="0"/>
                                          </p:stCondLst>
                                        </p:cTn>
                                        <p:tgtEl>
                                          <p:spTgt spid="73"/>
                                        </p:tgtEl>
                                        <p:attrNameLst>
                                          <p:attrName>style.visibility</p:attrName>
                                        </p:attrNameLst>
                                      </p:cBhvr>
                                      <p:to>
                                        <p:strVal val="visible"/>
                                      </p:to>
                                    </p:set>
                                    <p:animEffect transition="in" filter="wipe(right)">
                                      <p:cBhvr>
                                        <p:cTn id="29" dur="300"/>
                                        <p:tgtEl>
                                          <p:spTgt spid="73"/>
                                        </p:tgtEl>
                                      </p:cBhvr>
                                    </p:animEffect>
                                  </p:childTnLst>
                                </p:cTn>
                              </p:par>
                            </p:childTnLst>
                          </p:cTn>
                        </p:par>
                        <p:par>
                          <p:cTn id="30" fill="hold">
                            <p:stCondLst>
                              <p:cond delay="2000"/>
                            </p:stCondLst>
                            <p:childTnLst>
                              <p:par>
                                <p:cTn id="31" presetID="2" presetClass="entr" presetSubtype="2" fill="hold" grpId="0" nodeType="afterEffect">
                                  <p:stCondLst>
                                    <p:cond delay="0"/>
                                  </p:stCondLst>
                                  <p:childTnLst>
                                    <p:set>
                                      <p:cBhvr>
                                        <p:cTn id="32" dur="1" fill="hold">
                                          <p:stCondLst>
                                            <p:cond delay="0"/>
                                          </p:stCondLst>
                                        </p:cTn>
                                        <p:tgtEl>
                                          <p:spTgt spid="67"/>
                                        </p:tgtEl>
                                        <p:attrNameLst>
                                          <p:attrName>style.visibility</p:attrName>
                                        </p:attrNameLst>
                                      </p:cBhvr>
                                      <p:to>
                                        <p:strVal val="visible"/>
                                      </p:to>
                                    </p:set>
                                    <p:anim calcmode="lin" valueType="num">
                                      <p:cBhvr additive="base">
                                        <p:cTn id="33" dur="500" fill="hold"/>
                                        <p:tgtEl>
                                          <p:spTgt spid="67"/>
                                        </p:tgtEl>
                                        <p:attrNameLst>
                                          <p:attrName>ppt_x</p:attrName>
                                        </p:attrNameLst>
                                      </p:cBhvr>
                                      <p:tavLst>
                                        <p:tav tm="0">
                                          <p:val>
                                            <p:strVal val="1+#ppt_w/2"/>
                                          </p:val>
                                        </p:tav>
                                        <p:tav tm="100000">
                                          <p:val>
                                            <p:strVal val="#ppt_x"/>
                                          </p:val>
                                        </p:tav>
                                      </p:tavLst>
                                    </p:anim>
                                    <p:anim calcmode="lin" valueType="num">
                                      <p:cBhvr additive="base">
                                        <p:cTn id="34" dur="500" fill="hold"/>
                                        <p:tgtEl>
                                          <p:spTgt spid="67"/>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68"/>
                                        </p:tgtEl>
                                        <p:attrNameLst>
                                          <p:attrName>style.visibility</p:attrName>
                                        </p:attrNameLst>
                                      </p:cBhvr>
                                      <p:to>
                                        <p:strVal val="visible"/>
                                      </p:to>
                                    </p:set>
                                    <p:anim calcmode="lin" valueType="num">
                                      <p:cBhvr additive="base">
                                        <p:cTn id="37" dur="500" fill="hold"/>
                                        <p:tgtEl>
                                          <p:spTgt spid="68"/>
                                        </p:tgtEl>
                                        <p:attrNameLst>
                                          <p:attrName>ppt_x</p:attrName>
                                        </p:attrNameLst>
                                      </p:cBhvr>
                                      <p:tavLst>
                                        <p:tav tm="0">
                                          <p:val>
                                            <p:strVal val="0-#ppt_w/2"/>
                                          </p:val>
                                        </p:tav>
                                        <p:tav tm="100000">
                                          <p:val>
                                            <p:strVal val="#ppt_x"/>
                                          </p:val>
                                        </p:tav>
                                      </p:tavLst>
                                    </p:anim>
                                    <p:anim calcmode="lin" valueType="num">
                                      <p:cBhvr additive="base">
                                        <p:cTn id="38" dur="500" fill="hold"/>
                                        <p:tgtEl>
                                          <p:spTgt spid="68"/>
                                        </p:tgtEl>
                                        <p:attrNameLst>
                                          <p:attrName>ppt_y</p:attrName>
                                        </p:attrNameLst>
                                      </p:cBhvr>
                                      <p:tavLst>
                                        <p:tav tm="0">
                                          <p:val>
                                            <p:strVal val="#ppt_y"/>
                                          </p:val>
                                        </p:tav>
                                        <p:tav tm="100000">
                                          <p:val>
                                            <p:strVal val="#ppt_y"/>
                                          </p:val>
                                        </p:tav>
                                      </p:tavLst>
                                    </p:anim>
                                  </p:childTnLst>
                                </p:cTn>
                              </p:par>
                            </p:childTnLst>
                          </p:cTn>
                        </p:par>
                        <p:par>
                          <p:cTn id="39" fill="hold">
                            <p:stCondLst>
                              <p:cond delay="2500"/>
                            </p:stCondLst>
                            <p:childTnLst>
                              <p:par>
                                <p:cTn id="40" presetID="22" presetClass="entr" presetSubtype="8" fill="hold" grpId="0" nodeType="afterEffect">
                                  <p:stCondLst>
                                    <p:cond delay="0"/>
                                  </p:stCondLst>
                                  <p:childTnLst>
                                    <p:set>
                                      <p:cBhvr>
                                        <p:cTn id="41" dur="1" fill="hold">
                                          <p:stCondLst>
                                            <p:cond delay="0"/>
                                          </p:stCondLst>
                                        </p:cTn>
                                        <p:tgtEl>
                                          <p:spTgt spid="74"/>
                                        </p:tgtEl>
                                        <p:attrNameLst>
                                          <p:attrName>style.visibility</p:attrName>
                                        </p:attrNameLst>
                                      </p:cBhvr>
                                      <p:to>
                                        <p:strVal val="visible"/>
                                      </p:to>
                                    </p:set>
                                    <p:animEffect transition="in" filter="wipe(left)">
                                      <p:cBhvr>
                                        <p:cTn id="42" dur="3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P spid="66" grpId="0" animBg="1"/>
      <p:bldP spid="67" grpId="0" animBg="1"/>
      <p:bldP spid="68" grpId="0" animBg="1"/>
      <p:bldP spid="72" grpId="0"/>
      <p:bldP spid="73" grpId="0"/>
      <p:bldP spid="74"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产品形式</a:t>
            </a:r>
          </a:p>
        </p:txBody>
      </p:sp>
      <p:sp>
        <p:nvSpPr>
          <p:cNvPr id="3" name="椭圆 2"/>
          <p:cNvSpPr/>
          <p:nvPr/>
        </p:nvSpPr>
        <p:spPr>
          <a:xfrm>
            <a:off x="1115616" y="987574"/>
            <a:ext cx="2016224" cy="20162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3672052" y="987574"/>
            <a:ext cx="2016224" cy="201622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6228488" y="987574"/>
            <a:ext cx="2016224" cy="20162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1565967" y="2087449"/>
            <a:ext cx="1036867" cy="307777"/>
          </a:xfrm>
          <a:prstGeom prst="rect">
            <a:avLst/>
          </a:prstGeom>
          <a:noFill/>
        </p:spPr>
        <p:txBody>
          <a:bodyPr wrap="square" lIns="0" tIns="0" rIns="0" bIns="0"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线下门店</a:t>
            </a:r>
          </a:p>
        </p:txBody>
      </p:sp>
      <p:sp>
        <p:nvSpPr>
          <p:cNvPr id="7" name="TextBox 6"/>
          <p:cNvSpPr txBox="1"/>
          <p:nvPr/>
        </p:nvSpPr>
        <p:spPr>
          <a:xfrm>
            <a:off x="4014505" y="2087449"/>
            <a:ext cx="1331318" cy="307777"/>
          </a:xfrm>
          <a:prstGeom prst="rect">
            <a:avLst/>
          </a:prstGeom>
          <a:noFill/>
        </p:spPr>
        <p:txBody>
          <a:bodyPr wrap="square" lIns="0" tIns="0" rIns="0" bIns="0"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云系统</a:t>
            </a:r>
          </a:p>
        </p:txBody>
      </p:sp>
      <p:sp>
        <p:nvSpPr>
          <p:cNvPr id="8" name="TextBox 7"/>
          <p:cNvSpPr txBox="1"/>
          <p:nvPr/>
        </p:nvSpPr>
        <p:spPr>
          <a:xfrm>
            <a:off x="6653347" y="2087449"/>
            <a:ext cx="1166506" cy="307777"/>
          </a:xfrm>
          <a:prstGeom prst="rect">
            <a:avLst/>
          </a:prstGeom>
          <a:noFill/>
        </p:spPr>
        <p:txBody>
          <a:bodyPr wrap="square" lIns="0" tIns="0" rIns="0" bIns="0"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手机</a:t>
            </a:r>
            <a:r>
              <a:rPr lang="en-US" altLang="zh-CN" sz="2000" b="1" dirty="0">
                <a:solidFill>
                  <a:schemeClr val="bg1"/>
                </a:solidFill>
                <a:latin typeface="微软雅黑" panose="020B0503020204020204" pitchFamily="34" charset="-122"/>
                <a:ea typeface="微软雅黑" panose="020B0503020204020204" pitchFamily="34" charset="-122"/>
              </a:rPr>
              <a:t>APP</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9" name="KSO_Shape"/>
          <p:cNvSpPr/>
          <p:nvPr/>
        </p:nvSpPr>
        <p:spPr bwMode="auto">
          <a:xfrm>
            <a:off x="4324644" y="1314173"/>
            <a:ext cx="711040" cy="532094"/>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chemeClr val="accent6">
              <a:lumMod val="20000"/>
              <a:lumOff val="80000"/>
            </a:schemeClr>
          </a:solidFill>
          <a:ln>
            <a:noFill/>
          </a:ln>
        </p:spPr>
        <p:txBody>
          <a:bodyPr bIns="360000" anchor="ctr">
            <a:scene3d>
              <a:camera prst="orthographicFront"/>
              <a:lightRig rig="threePt" dir="t"/>
            </a:scene3d>
            <a:sp3d>
              <a:contourClr>
                <a:srgbClr val="FFFFFF"/>
              </a:contourClr>
            </a:sp3d>
          </a:bodyPr>
          <a:lstStyle/>
          <a:p>
            <a:pPr algn="ctr">
              <a:defRPr/>
            </a:pPr>
            <a:endParaRPr lang="zh-CN" altLang="en-US" dirty="0">
              <a:solidFill>
                <a:srgbClr val="FFFFFF"/>
              </a:solidFill>
              <a:ea typeface="宋体" panose="02010600030101010101" pitchFamily="2" charset="-122"/>
            </a:endParaRPr>
          </a:p>
        </p:txBody>
      </p:sp>
      <p:sp>
        <p:nvSpPr>
          <p:cNvPr id="11" name="KSO_Shape"/>
          <p:cNvSpPr/>
          <p:nvPr/>
        </p:nvSpPr>
        <p:spPr bwMode="auto">
          <a:xfrm>
            <a:off x="6961479" y="1339588"/>
            <a:ext cx="570670" cy="481264"/>
          </a:xfrm>
          <a:custGeom>
            <a:avLst/>
            <a:gdLst>
              <a:gd name="T0" fmla="*/ 332222 w 2301876"/>
              <a:gd name="T1" fmla="*/ 1410232 h 1941513"/>
              <a:gd name="T2" fmla="*/ 321717 w 2301876"/>
              <a:gd name="T3" fmla="*/ 1470415 h 1941513"/>
              <a:gd name="T4" fmla="*/ 382384 w 2301876"/>
              <a:gd name="T5" fmla="*/ 1525343 h 1941513"/>
              <a:gd name="T6" fmla="*/ 696485 w 2301876"/>
              <a:gd name="T7" fmla="*/ 1509573 h 1941513"/>
              <a:gd name="T8" fmla="*/ 723010 w 2301876"/>
              <a:gd name="T9" fmla="*/ 1444398 h 1941513"/>
              <a:gd name="T10" fmla="*/ 671273 w 2301876"/>
              <a:gd name="T11" fmla="*/ 1380797 h 1941513"/>
              <a:gd name="T12" fmla="*/ 1348867 w 2301876"/>
              <a:gd name="T13" fmla="*/ 1247408 h 1941513"/>
              <a:gd name="T14" fmla="*/ 1327043 w 2301876"/>
              <a:gd name="T15" fmla="*/ 1320445 h 1941513"/>
              <a:gd name="T16" fmla="*/ 1593934 w 2301876"/>
              <a:gd name="T17" fmla="*/ 1356438 h 1941513"/>
              <a:gd name="T18" fmla="*/ 1647838 w 2301876"/>
              <a:gd name="T19" fmla="*/ 1303105 h 1941513"/>
              <a:gd name="T20" fmla="*/ 1606030 w 2301876"/>
              <a:gd name="T21" fmla="*/ 1239789 h 1941513"/>
              <a:gd name="T22" fmla="*/ 1529191 w 2301876"/>
              <a:gd name="T23" fmla="*/ 516517 h 1941513"/>
              <a:gd name="T24" fmla="*/ 1584982 w 2301876"/>
              <a:gd name="T25" fmla="*/ 576970 h 1941513"/>
              <a:gd name="T26" fmla="*/ 1601035 w 2301876"/>
              <a:gd name="T27" fmla="*/ 667649 h 1941513"/>
              <a:gd name="T28" fmla="*/ 1640510 w 2301876"/>
              <a:gd name="T29" fmla="*/ 716799 h 1941513"/>
              <a:gd name="T30" fmla="*/ 1583140 w 2301876"/>
              <a:gd name="T31" fmla="*/ 840071 h 1941513"/>
              <a:gd name="T32" fmla="*/ 1691827 w 2301876"/>
              <a:gd name="T33" fmla="*/ 916820 h 1941513"/>
              <a:gd name="T34" fmla="*/ 1229710 w 2301876"/>
              <a:gd name="T35" fmla="*/ 1106063 h 1941513"/>
              <a:gd name="T36" fmla="*/ 1284448 w 2301876"/>
              <a:gd name="T37" fmla="*/ 909460 h 1941513"/>
              <a:gd name="T38" fmla="*/ 1396556 w 2301876"/>
              <a:gd name="T39" fmla="*/ 836654 h 1941513"/>
              <a:gd name="T40" fmla="*/ 1335239 w 2301876"/>
              <a:gd name="T41" fmla="*/ 712857 h 1941513"/>
              <a:gd name="T42" fmla="*/ 1370240 w 2301876"/>
              <a:gd name="T43" fmla="*/ 660815 h 1941513"/>
              <a:gd name="T44" fmla="*/ 1388398 w 2301876"/>
              <a:gd name="T45" fmla="*/ 571451 h 1941513"/>
              <a:gd name="T46" fmla="*/ 1446031 w 2301876"/>
              <a:gd name="T47" fmla="*/ 514152 h 1941513"/>
              <a:gd name="T48" fmla="*/ 570227 w 2301876"/>
              <a:gd name="T49" fmla="*/ 477627 h 1941513"/>
              <a:gd name="T50" fmla="*/ 641756 w 2301876"/>
              <a:gd name="T51" fmla="*/ 549062 h 1941513"/>
              <a:gd name="T52" fmla="*/ 661216 w 2301876"/>
              <a:gd name="T53" fmla="*/ 657005 h 1941513"/>
              <a:gd name="T54" fmla="*/ 633078 w 2301876"/>
              <a:gd name="T55" fmla="*/ 739471 h 1941513"/>
              <a:gd name="T56" fmla="*/ 574697 w 2301876"/>
              <a:gd name="T57" fmla="*/ 792786 h 1941513"/>
              <a:gd name="T58" fmla="*/ 708552 w 2301876"/>
              <a:gd name="T59" fmla="*/ 915697 h 1941513"/>
              <a:gd name="T60" fmla="*/ 815320 w 2301876"/>
              <a:gd name="T61" fmla="*/ 1036508 h 1941513"/>
              <a:gd name="T62" fmla="*/ 222836 w 2301876"/>
              <a:gd name="T63" fmla="*/ 1047276 h 1941513"/>
              <a:gd name="T64" fmla="*/ 324870 w 2301876"/>
              <a:gd name="T65" fmla="*/ 922526 h 1941513"/>
              <a:gd name="T66" fmla="*/ 473189 w 2301876"/>
              <a:gd name="T67" fmla="*/ 794886 h 1941513"/>
              <a:gd name="T68" fmla="*/ 413493 w 2301876"/>
              <a:gd name="T69" fmla="*/ 744461 h 1941513"/>
              <a:gd name="T70" fmla="*/ 382462 w 2301876"/>
              <a:gd name="T71" fmla="*/ 663570 h 1941513"/>
              <a:gd name="T72" fmla="*/ 397978 w 2301876"/>
              <a:gd name="T73" fmla="*/ 556154 h 1941513"/>
              <a:gd name="T74" fmla="*/ 466878 w 2301876"/>
              <a:gd name="T75" fmla="*/ 480778 h 1941513"/>
              <a:gd name="T76" fmla="*/ 140242 w 2301876"/>
              <a:gd name="T77" fmla="*/ 134558 h 1941513"/>
              <a:gd name="T78" fmla="*/ 133677 w 2301876"/>
              <a:gd name="T79" fmla="*/ 1210760 h 1941513"/>
              <a:gd name="T80" fmla="*/ 198545 w 2301876"/>
              <a:gd name="T81" fmla="*/ 1290654 h 1941513"/>
              <a:gd name="T82" fmla="*/ 905010 w 2301876"/>
              <a:gd name="T83" fmla="*/ 1223901 h 1941513"/>
              <a:gd name="T84" fmla="*/ 906061 w 2301876"/>
              <a:gd name="T85" fmla="*/ 137186 h 1941513"/>
              <a:gd name="T86" fmla="*/ 1795088 w 2301876"/>
              <a:gd name="T87" fmla="*/ 130835 h 1941513"/>
              <a:gd name="T88" fmla="*/ 1869239 w 2301876"/>
              <a:gd name="T89" fmla="*/ 166040 h 1941513"/>
              <a:gd name="T90" fmla="*/ 1904211 w 2301876"/>
              <a:gd name="T91" fmla="*/ 240391 h 1941513"/>
              <a:gd name="T92" fmla="*/ 1879757 w 2301876"/>
              <a:gd name="T93" fmla="*/ 1330166 h 1941513"/>
              <a:gd name="T94" fmla="*/ 1769057 w 2301876"/>
              <a:gd name="T95" fmla="*/ 1410033 h 1941513"/>
              <a:gd name="T96" fmla="*/ 1237904 w 2301876"/>
              <a:gd name="T97" fmla="*/ 1415550 h 1941513"/>
              <a:gd name="T98" fmla="*/ 1189785 w 2301876"/>
              <a:gd name="T99" fmla="*/ 1139429 h 1941513"/>
              <a:gd name="T100" fmla="*/ 1756435 w 2301876"/>
              <a:gd name="T101" fmla="*/ 1159921 h 1941513"/>
              <a:gd name="T102" fmla="*/ 1799821 w 2301876"/>
              <a:gd name="T103" fmla="*/ 1088198 h 1941513"/>
              <a:gd name="T104" fmla="*/ 898445 w 2301876"/>
              <a:gd name="T105" fmla="*/ 262 h 1941513"/>
              <a:gd name="T106" fmla="*/ 992990 w 2301876"/>
              <a:gd name="T107" fmla="*/ 39421 h 1941513"/>
              <a:gd name="T108" fmla="*/ 1041313 w 2301876"/>
              <a:gd name="T109" fmla="*/ 129302 h 1941513"/>
              <a:gd name="T110" fmla="*/ 1017414 w 2301876"/>
              <a:gd name="T111" fmla="*/ 1483030 h 1941513"/>
              <a:gd name="T112" fmla="*/ 887939 w 2301876"/>
              <a:gd name="T113" fmla="*/ 1588417 h 1941513"/>
              <a:gd name="T114" fmla="*/ 200909 w 2301876"/>
              <a:gd name="T115" fmla="*/ 1599454 h 1941513"/>
              <a:gd name="T116" fmla="*/ 45959 w 2301876"/>
              <a:gd name="T117" fmla="*/ 1513779 h 1941513"/>
              <a:gd name="T118" fmla="*/ 0 w 2301876"/>
              <a:gd name="T119" fmla="*/ 152429 h 1941513"/>
              <a:gd name="T120" fmla="*/ 34667 w 2301876"/>
              <a:gd name="T121" fmla="*/ 55452 h 1941513"/>
              <a:gd name="T122" fmla="*/ 121596 w 2301876"/>
              <a:gd name="T123" fmla="*/ 2891 h 19415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01876" h="1941513">
                <a:moveTo>
                  <a:pt x="475693" y="1664563"/>
                </a:moveTo>
                <a:lnTo>
                  <a:pt x="471250" y="1664880"/>
                </a:lnTo>
                <a:lnTo>
                  <a:pt x="466490" y="1665198"/>
                </a:lnTo>
                <a:lnTo>
                  <a:pt x="462047" y="1665515"/>
                </a:lnTo>
                <a:lnTo>
                  <a:pt x="457605" y="1666468"/>
                </a:lnTo>
                <a:lnTo>
                  <a:pt x="453162" y="1667421"/>
                </a:lnTo>
                <a:lnTo>
                  <a:pt x="449354" y="1668691"/>
                </a:lnTo>
                <a:lnTo>
                  <a:pt x="440786" y="1671550"/>
                </a:lnTo>
                <a:lnTo>
                  <a:pt x="433170" y="1675679"/>
                </a:lnTo>
                <a:lnTo>
                  <a:pt x="425553" y="1680125"/>
                </a:lnTo>
                <a:lnTo>
                  <a:pt x="418572" y="1685207"/>
                </a:lnTo>
                <a:lnTo>
                  <a:pt x="412542" y="1691241"/>
                </a:lnTo>
                <a:lnTo>
                  <a:pt x="406513" y="1697276"/>
                </a:lnTo>
                <a:lnTo>
                  <a:pt x="401435" y="1704263"/>
                </a:lnTo>
                <a:lnTo>
                  <a:pt x="396993" y="1711886"/>
                </a:lnTo>
                <a:lnTo>
                  <a:pt x="392867" y="1719508"/>
                </a:lnTo>
                <a:lnTo>
                  <a:pt x="390011" y="1728083"/>
                </a:lnTo>
                <a:lnTo>
                  <a:pt x="388742" y="1732212"/>
                </a:lnTo>
                <a:lnTo>
                  <a:pt x="387790" y="1736341"/>
                </a:lnTo>
                <a:lnTo>
                  <a:pt x="386838" y="1740787"/>
                </a:lnTo>
                <a:lnTo>
                  <a:pt x="386203" y="1745552"/>
                </a:lnTo>
                <a:lnTo>
                  <a:pt x="385886" y="1749998"/>
                </a:lnTo>
                <a:lnTo>
                  <a:pt x="385886" y="1754444"/>
                </a:lnTo>
                <a:lnTo>
                  <a:pt x="385886" y="1759209"/>
                </a:lnTo>
                <a:lnTo>
                  <a:pt x="386203" y="1763655"/>
                </a:lnTo>
                <a:lnTo>
                  <a:pt x="386838" y="1768419"/>
                </a:lnTo>
                <a:lnTo>
                  <a:pt x="387790" y="1772865"/>
                </a:lnTo>
                <a:lnTo>
                  <a:pt x="388742" y="1776994"/>
                </a:lnTo>
                <a:lnTo>
                  <a:pt x="390011" y="1781441"/>
                </a:lnTo>
                <a:lnTo>
                  <a:pt x="392867" y="1789698"/>
                </a:lnTo>
                <a:lnTo>
                  <a:pt x="396993" y="1797639"/>
                </a:lnTo>
                <a:lnTo>
                  <a:pt x="401435" y="1804943"/>
                </a:lnTo>
                <a:lnTo>
                  <a:pt x="406513" y="1812248"/>
                </a:lnTo>
                <a:lnTo>
                  <a:pt x="412542" y="1818283"/>
                </a:lnTo>
                <a:lnTo>
                  <a:pt x="418572" y="1824317"/>
                </a:lnTo>
                <a:lnTo>
                  <a:pt x="425553" y="1829399"/>
                </a:lnTo>
                <a:lnTo>
                  <a:pt x="433170" y="1833845"/>
                </a:lnTo>
                <a:lnTo>
                  <a:pt x="440786" y="1837657"/>
                </a:lnTo>
                <a:lnTo>
                  <a:pt x="449354" y="1840515"/>
                </a:lnTo>
                <a:lnTo>
                  <a:pt x="453162" y="1842103"/>
                </a:lnTo>
                <a:lnTo>
                  <a:pt x="457605" y="1842738"/>
                </a:lnTo>
                <a:lnTo>
                  <a:pt x="462047" y="1843374"/>
                </a:lnTo>
                <a:lnTo>
                  <a:pt x="466490" y="1844326"/>
                </a:lnTo>
                <a:lnTo>
                  <a:pt x="471250" y="1844644"/>
                </a:lnTo>
                <a:lnTo>
                  <a:pt x="475693" y="1844644"/>
                </a:lnTo>
                <a:lnTo>
                  <a:pt x="784465" y="1844644"/>
                </a:lnTo>
                <a:lnTo>
                  <a:pt x="788908" y="1844644"/>
                </a:lnTo>
                <a:lnTo>
                  <a:pt x="793668" y="1844326"/>
                </a:lnTo>
                <a:lnTo>
                  <a:pt x="798111" y="1843374"/>
                </a:lnTo>
                <a:lnTo>
                  <a:pt x="802553" y="1842738"/>
                </a:lnTo>
                <a:lnTo>
                  <a:pt x="806996" y="1842103"/>
                </a:lnTo>
                <a:lnTo>
                  <a:pt x="811122" y="1840515"/>
                </a:lnTo>
                <a:lnTo>
                  <a:pt x="819690" y="1837657"/>
                </a:lnTo>
                <a:lnTo>
                  <a:pt x="827306" y="1833845"/>
                </a:lnTo>
                <a:lnTo>
                  <a:pt x="834605" y="1829399"/>
                </a:lnTo>
                <a:lnTo>
                  <a:pt x="841586" y="1824317"/>
                </a:lnTo>
                <a:lnTo>
                  <a:pt x="847933" y="1818283"/>
                </a:lnTo>
                <a:lnTo>
                  <a:pt x="853963" y="1812248"/>
                </a:lnTo>
                <a:lnTo>
                  <a:pt x="859040" y="1804943"/>
                </a:lnTo>
                <a:lnTo>
                  <a:pt x="863483" y="1797639"/>
                </a:lnTo>
                <a:lnTo>
                  <a:pt x="867608" y="1789698"/>
                </a:lnTo>
                <a:lnTo>
                  <a:pt x="870464" y="1781441"/>
                </a:lnTo>
                <a:lnTo>
                  <a:pt x="871734" y="1776994"/>
                </a:lnTo>
                <a:lnTo>
                  <a:pt x="872686" y="1772865"/>
                </a:lnTo>
                <a:lnTo>
                  <a:pt x="873320" y="1768419"/>
                </a:lnTo>
                <a:lnTo>
                  <a:pt x="873638" y="1763655"/>
                </a:lnTo>
                <a:lnTo>
                  <a:pt x="874272" y="1759209"/>
                </a:lnTo>
                <a:lnTo>
                  <a:pt x="874590" y="1754444"/>
                </a:lnTo>
                <a:lnTo>
                  <a:pt x="874272" y="1749998"/>
                </a:lnTo>
                <a:lnTo>
                  <a:pt x="873638" y="1745552"/>
                </a:lnTo>
                <a:lnTo>
                  <a:pt x="873320" y="1740787"/>
                </a:lnTo>
                <a:lnTo>
                  <a:pt x="872686" y="1736341"/>
                </a:lnTo>
                <a:lnTo>
                  <a:pt x="871734" y="1732212"/>
                </a:lnTo>
                <a:lnTo>
                  <a:pt x="870464" y="1728083"/>
                </a:lnTo>
                <a:lnTo>
                  <a:pt x="867608" y="1719508"/>
                </a:lnTo>
                <a:lnTo>
                  <a:pt x="863483" y="1711886"/>
                </a:lnTo>
                <a:lnTo>
                  <a:pt x="859040" y="1704263"/>
                </a:lnTo>
                <a:lnTo>
                  <a:pt x="853963" y="1697276"/>
                </a:lnTo>
                <a:lnTo>
                  <a:pt x="847933" y="1691241"/>
                </a:lnTo>
                <a:lnTo>
                  <a:pt x="841586" y="1685207"/>
                </a:lnTo>
                <a:lnTo>
                  <a:pt x="834605" y="1680125"/>
                </a:lnTo>
                <a:lnTo>
                  <a:pt x="827306" y="1675679"/>
                </a:lnTo>
                <a:lnTo>
                  <a:pt x="819690" y="1671550"/>
                </a:lnTo>
                <a:lnTo>
                  <a:pt x="811122" y="1668691"/>
                </a:lnTo>
                <a:lnTo>
                  <a:pt x="806996" y="1667421"/>
                </a:lnTo>
                <a:lnTo>
                  <a:pt x="802553" y="1666468"/>
                </a:lnTo>
                <a:lnTo>
                  <a:pt x="798111" y="1665515"/>
                </a:lnTo>
                <a:lnTo>
                  <a:pt x="793668" y="1665198"/>
                </a:lnTo>
                <a:lnTo>
                  <a:pt x="788908" y="1664880"/>
                </a:lnTo>
                <a:lnTo>
                  <a:pt x="784465" y="1664563"/>
                </a:lnTo>
                <a:lnTo>
                  <a:pt x="475693" y="1664563"/>
                </a:lnTo>
                <a:close/>
                <a:moveTo>
                  <a:pt x="1670551" y="1495108"/>
                </a:moveTo>
                <a:lnTo>
                  <a:pt x="1662926" y="1495425"/>
                </a:lnTo>
                <a:lnTo>
                  <a:pt x="1655936" y="1496695"/>
                </a:lnTo>
                <a:lnTo>
                  <a:pt x="1648946" y="1498283"/>
                </a:lnTo>
                <a:lnTo>
                  <a:pt x="1642274" y="1500823"/>
                </a:lnTo>
                <a:lnTo>
                  <a:pt x="1636237" y="1503998"/>
                </a:lnTo>
                <a:lnTo>
                  <a:pt x="1629882" y="1507490"/>
                </a:lnTo>
                <a:lnTo>
                  <a:pt x="1624481" y="1511618"/>
                </a:lnTo>
                <a:lnTo>
                  <a:pt x="1619080" y="1516380"/>
                </a:lnTo>
                <a:lnTo>
                  <a:pt x="1614631" y="1521778"/>
                </a:lnTo>
                <a:lnTo>
                  <a:pt x="1610183" y="1527175"/>
                </a:lnTo>
                <a:lnTo>
                  <a:pt x="1606688" y="1533208"/>
                </a:lnTo>
                <a:lnTo>
                  <a:pt x="1603511" y="1539240"/>
                </a:lnTo>
                <a:lnTo>
                  <a:pt x="1601605" y="1545908"/>
                </a:lnTo>
                <a:lnTo>
                  <a:pt x="1599698" y="1552893"/>
                </a:lnTo>
                <a:lnTo>
                  <a:pt x="1598427" y="1559878"/>
                </a:lnTo>
                <a:lnTo>
                  <a:pt x="1598110" y="1567498"/>
                </a:lnTo>
                <a:lnTo>
                  <a:pt x="1598427" y="1574800"/>
                </a:lnTo>
                <a:lnTo>
                  <a:pt x="1599698" y="1582103"/>
                </a:lnTo>
                <a:lnTo>
                  <a:pt x="1601605" y="1589088"/>
                </a:lnTo>
                <a:lnTo>
                  <a:pt x="1603511" y="1595755"/>
                </a:lnTo>
                <a:lnTo>
                  <a:pt x="1606688" y="1602105"/>
                </a:lnTo>
                <a:lnTo>
                  <a:pt x="1610183" y="1607820"/>
                </a:lnTo>
                <a:lnTo>
                  <a:pt x="1614631" y="1613535"/>
                </a:lnTo>
                <a:lnTo>
                  <a:pt x="1619080" y="1618615"/>
                </a:lnTo>
                <a:lnTo>
                  <a:pt x="1624481" y="1623378"/>
                </a:lnTo>
                <a:lnTo>
                  <a:pt x="1629882" y="1627505"/>
                </a:lnTo>
                <a:lnTo>
                  <a:pt x="1636237" y="1630998"/>
                </a:lnTo>
                <a:lnTo>
                  <a:pt x="1642274" y="1634173"/>
                </a:lnTo>
                <a:lnTo>
                  <a:pt x="1648946" y="1636713"/>
                </a:lnTo>
                <a:lnTo>
                  <a:pt x="1655936" y="1638300"/>
                </a:lnTo>
                <a:lnTo>
                  <a:pt x="1662926" y="1639253"/>
                </a:lnTo>
                <a:lnTo>
                  <a:pt x="1670551" y="1639570"/>
                </a:lnTo>
                <a:lnTo>
                  <a:pt x="1918697" y="1639570"/>
                </a:lnTo>
                <a:lnTo>
                  <a:pt x="1926004" y="1639253"/>
                </a:lnTo>
                <a:lnTo>
                  <a:pt x="1933630" y="1638300"/>
                </a:lnTo>
                <a:lnTo>
                  <a:pt x="1940620" y="1636713"/>
                </a:lnTo>
                <a:lnTo>
                  <a:pt x="1947292" y="1634173"/>
                </a:lnTo>
                <a:lnTo>
                  <a:pt x="1953329" y="1630998"/>
                </a:lnTo>
                <a:lnTo>
                  <a:pt x="1959366" y="1627505"/>
                </a:lnTo>
                <a:lnTo>
                  <a:pt x="1964767" y="1623378"/>
                </a:lnTo>
                <a:lnTo>
                  <a:pt x="1970168" y="1618615"/>
                </a:lnTo>
                <a:lnTo>
                  <a:pt x="1974934" y="1613535"/>
                </a:lnTo>
                <a:lnTo>
                  <a:pt x="1979065" y="1607820"/>
                </a:lnTo>
                <a:lnTo>
                  <a:pt x="1982560" y="1602105"/>
                </a:lnTo>
                <a:lnTo>
                  <a:pt x="1985419" y="1595755"/>
                </a:lnTo>
                <a:lnTo>
                  <a:pt x="1988279" y="1589088"/>
                </a:lnTo>
                <a:lnTo>
                  <a:pt x="1989868" y="1582103"/>
                </a:lnTo>
                <a:lnTo>
                  <a:pt x="1991138" y="1574800"/>
                </a:lnTo>
                <a:lnTo>
                  <a:pt x="1991456" y="1567498"/>
                </a:lnTo>
                <a:lnTo>
                  <a:pt x="1991138" y="1559878"/>
                </a:lnTo>
                <a:lnTo>
                  <a:pt x="1989868" y="1552893"/>
                </a:lnTo>
                <a:lnTo>
                  <a:pt x="1988279" y="1545908"/>
                </a:lnTo>
                <a:lnTo>
                  <a:pt x="1985419" y="1539240"/>
                </a:lnTo>
                <a:lnTo>
                  <a:pt x="1982560" y="1533208"/>
                </a:lnTo>
                <a:lnTo>
                  <a:pt x="1979065" y="1527175"/>
                </a:lnTo>
                <a:lnTo>
                  <a:pt x="1974934" y="1521778"/>
                </a:lnTo>
                <a:lnTo>
                  <a:pt x="1970168" y="1516380"/>
                </a:lnTo>
                <a:lnTo>
                  <a:pt x="1964767" y="1511618"/>
                </a:lnTo>
                <a:lnTo>
                  <a:pt x="1959366" y="1507490"/>
                </a:lnTo>
                <a:lnTo>
                  <a:pt x="1953329" y="1503998"/>
                </a:lnTo>
                <a:lnTo>
                  <a:pt x="1947292" y="1500823"/>
                </a:lnTo>
                <a:lnTo>
                  <a:pt x="1940620" y="1498283"/>
                </a:lnTo>
                <a:lnTo>
                  <a:pt x="1933630" y="1496695"/>
                </a:lnTo>
                <a:lnTo>
                  <a:pt x="1926004" y="1495425"/>
                </a:lnTo>
                <a:lnTo>
                  <a:pt x="1918697" y="1495108"/>
                </a:lnTo>
                <a:lnTo>
                  <a:pt x="1670551" y="1495108"/>
                </a:lnTo>
                <a:close/>
                <a:moveTo>
                  <a:pt x="1787673" y="611187"/>
                </a:moveTo>
                <a:lnTo>
                  <a:pt x="1794669" y="611187"/>
                </a:lnTo>
                <a:lnTo>
                  <a:pt x="1801665" y="611187"/>
                </a:lnTo>
                <a:lnTo>
                  <a:pt x="1808661" y="612140"/>
                </a:lnTo>
                <a:lnTo>
                  <a:pt x="1815338" y="613093"/>
                </a:lnTo>
                <a:lnTo>
                  <a:pt x="1822016" y="614681"/>
                </a:lnTo>
                <a:lnTo>
                  <a:pt x="1828694" y="616587"/>
                </a:lnTo>
                <a:lnTo>
                  <a:pt x="1835372" y="618810"/>
                </a:lnTo>
                <a:lnTo>
                  <a:pt x="1841732" y="621352"/>
                </a:lnTo>
                <a:lnTo>
                  <a:pt x="1847773" y="624210"/>
                </a:lnTo>
                <a:lnTo>
                  <a:pt x="1853815" y="627387"/>
                </a:lnTo>
                <a:lnTo>
                  <a:pt x="1859539" y="631198"/>
                </a:lnTo>
                <a:lnTo>
                  <a:pt x="1865581" y="635010"/>
                </a:lnTo>
                <a:lnTo>
                  <a:pt x="1870987" y="639457"/>
                </a:lnTo>
                <a:lnTo>
                  <a:pt x="1876393" y="643904"/>
                </a:lnTo>
                <a:lnTo>
                  <a:pt x="1881480" y="648986"/>
                </a:lnTo>
                <a:lnTo>
                  <a:pt x="1886568" y="654068"/>
                </a:lnTo>
                <a:lnTo>
                  <a:pt x="1891338" y="659151"/>
                </a:lnTo>
                <a:lnTo>
                  <a:pt x="1895790" y="665186"/>
                </a:lnTo>
                <a:lnTo>
                  <a:pt x="1900242" y="670903"/>
                </a:lnTo>
                <a:lnTo>
                  <a:pt x="1904376" y="677256"/>
                </a:lnTo>
                <a:lnTo>
                  <a:pt x="1908192" y="683609"/>
                </a:lnTo>
                <a:lnTo>
                  <a:pt x="1911690" y="690597"/>
                </a:lnTo>
                <a:lnTo>
                  <a:pt x="1915188" y="697267"/>
                </a:lnTo>
                <a:lnTo>
                  <a:pt x="1918049" y="704255"/>
                </a:lnTo>
                <a:lnTo>
                  <a:pt x="1920593" y="711561"/>
                </a:lnTo>
                <a:lnTo>
                  <a:pt x="1923137" y="718867"/>
                </a:lnTo>
                <a:lnTo>
                  <a:pt x="1925363" y="726808"/>
                </a:lnTo>
                <a:lnTo>
                  <a:pt x="1927271" y="734431"/>
                </a:lnTo>
                <a:lnTo>
                  <a:pt x="1928861" y="742690"/>
                </a:lnTo>
                <a:lnTo>
                  <a:pt x="1929815" y="750631"/>
                </a:lnTo>
                <a:lnTo>
                  <a:pt x="1930451" y="758889"/>
                </a:lnTo>
                <a:lnTo>
                  <a:pt x="1931405" y="767466"/>
                </a:lnTo>
                <a:lnTo>
                  <a:pt x="1931405" y="775724"/>
                </a:lnTo>
                <a:lnTo>
                  <a:pt x="1931723" y="784301"/>
                </a:lnTo>
                <a:lnTo>
                  <a:pt x="1932359" y="791924"/>
                </a:lnTo>
                <a:lnTo>
                  <a:pt x="1933313" y="799865"/>
                </a:lnTo>
                <a:lnTo>
                  <a:pt x="1934585" y="806853"/>
                </a:lnTo>
                <a:lnTo>
                  <a:pt x="1936175" y="813206"/>
                </a:lnTo>
                <a:lnTo>
                  <a:pt x="1938401" y="819241"/>
                </a:lnTo>
                <a:lnTo>
                  <a:pt x="1940627" y="824958"/>
                </a:lnTo>
                <a:lnTo>
                  <a:pt x="1943171" y="830041"/>
                </a:lnTo>
                <a:lnTo>
                  <a:pt x="1945715" y="834805"/>
                </a:lnTo>
                <a:lnTo>
                  <a:pt x="1948576" y="839252"/>
                </a:lnTo>
                <a:lnTo>
                  <a:pt x="1951756" y="843381"/>
                </a:lnTo>
                <a:lnTo>
                  <a:pt x="1954936" y="846875"/>
                </a:lnTo>
                <a:lnTo>
                  <a:pt x="1958116" y="850687"/>
                </a:lnTo>
                <a:lnTo>
                  <a:pt x="1961614" y="853546"/>
                </a:lnTo>
                <a:lnTo>
                  <a:pt x="1965430" y="856087"/>
                </a:lnTo>
                <a:lnTo>
                  <a:pt x="1968610" y="858946"/>
                </a:lnTo>
                <a:lnTo>
                  <a:pt x="1975606" y="862757"/>
                </a:lnTo>
                <a:lnTo>
                  <a:pt x="1982284" y="866251"/>
                </a:lnTo>
                <a:lnTo>
                  <a:pt x="1988643" y="868475"/>
                </a:lnTo>
                <a:lnTo>
                  <a:pt x="1994049" y="869745"/>
                </a:lnTo>
                <a:lnTo>
                  <a:pt x="1998819" y="871016"/>
                </a:lnTo>
                <a:lnTo>
                  <a:pt x="2002635" y="871334"/>
                </a:lnTo>
                <a:lnTo>
                  <a:pt x="2005815" y="871651"/>
                </a:lnTo>
                <a:lnTo>
                  <a:pt x="2005815" y="932320"/>
                </a:lnTo>
                <a:lnTo>
                  <a:pt x="1841096" y="932320"/>
                </a:lnTo>
                <a:lnTo>
                  <a:pt x="1841096" y="997119"/>
                </a:lnTo>
                <a:lnTo>
                  <a:pt x="1853815" y="999025"/>
                </a:lnTo>
                <a:lnTo>
                  <a:pt x="1865899" y="1001566"/>
                </a:lnTo>
                <a:lnTo>
                  <a:pt x="1877983" y="1004107"/>
                </a:lnTo>
                <a:lnTo>
                  <a:pt x="1890066" y="1007601"/>
                </a:lnTo>
                <a:lnTo>
                  <a:pt x="1901514" y="1011095"/>
                </a:lnTo>
                <a:lnTo>
                  <a:pt x="1912962" y="1015224"/>
                </a:lnTo>
                <a:lnTo>
                  <a:pt x="1923773" y="1019354"/>
                </a:lnTo>
                <a:lnTo>
                  <a:pt x="1934903" y="1024118"/>
                </a:lnTo>
                <a:lnTo>
                  <a:pt x="1945715" y="1029200"/>
                </a:lnTo>
                <a:lnTo>
                  <a:pt x="1956208" y="1034918"/>
                </a:lnTo>
                <a:lnTo>
                  <a:pt x="1966384" y="1040635"/>
                </a:lnTo>
                <a:lnTo>
                  <a:pt x="1976242" y="1046988"/>
                </a:lnTo>
                <a:lnTo>
                  <a:pt x="1986099" y="1053659"/>
                </a:lnTo>
                <a:lnTo>
                  <a:pt x="1995321" y="1060329"/>
                </a:lnTo>
                <a:lnTo>
                  <a:pt x="2003907" y="1067635"/>
                </a:lnTo>
                <a:lnTo>
                  <a:pt x="2012811" y="1074940"/>
                </a:lnTo>
                <a:lnTo>
                  <a:pt x="2021396" y="1082881"/>
                </a:lnTo>
                <a:lnTo>
                  <a:pt x="2029028" y="1090822"/>
                </a:lnTo>
                <a:lnTo>
                  <a:pt x="2036978" y="1099081"/>
                </a:lnTo>
                <a:lnTo>
                  <a:pt x="2044292" y="1107975"/>
                </a:lnTo>
                <a:lnTo>
                  <a:pt x="2051288" y="1116551"/>
                </a:lnTo>
                <a:lnTo>
                  <a:pt x="2057965" y="1125445"/>
                </a:lnTo>
                <a:lnTo>
                  <a:pt x="2064325" y="1135292"/>
                </a:lnTo>
                <a:lnTo>
                  <a:pt x="2069731" y="1144821"/>
                </a:lnTo>
                <a:lnTo>
                  <a:pt x="2075455" y="1154350"/>
                </a:lnTo>
                <a:lnTo>
                  <a:pt x="2080225" y="1164515"/>
                </a:lnTo>
                <a:lnTo>
                  <a:pt x="2084995" y="1174679"/>
                </a:lnTo>
                <a:lnTo>
                  <a:pt x="2089128" y="1185161"/>
                </a:lnTo>
                <a:lnTo>
                  <a:pt x="2092626" y="1195643"/>
                </a:lnTo>
                <a:lnTo>
                  <a:pt x="2095488" y="1206761"/>
                </a:lnTo>
                <a:lnTo>
                  <a:pt x="2098668" y="1217560"/>
                </a:lnTo>
                <a:lnTo>
                  <a:pt x="2100894" y="1228995"/>
                </a:lnTo>
                <a:lnTo>
                  <a:pt x="2103438" y="1336675"/>
                </a:lnTo>
                <a:lnTo>
                  <a:pt x="1485900" y="1336675"/>
                </a:lnTo>
                <a:lnTo>
                  <a:pt x="1488444" y="1228995"/>
                </a:lnTo>
                <a:lnTo>
                  <a:pt x="1490670" y="1217560"/>
                </a:lnTo>
                <a:lnTo>
                  <a:pt x="1493214" y="1206761"/>
                </a:lnTo>
                <a:lnTo>
                  <a:pt x="1496712" y="1195643"/>
                </a:lnTo>
                <a:lnTo>
                  <a:pt x="1500210" y="1185161"/>
                </a:lnTo>
                <a:lnTo>
                  <a:pt x="1504343" y="1174679"/>
                </a:lnTo>
                <a:lnTo>
                  <a:pt x="1508795" y="1164515"/>
                </a:lnTo>
                <a:lnTo>
                  <a:pt x="1513565" y="1154350"/>
                </a:lnTo>
                <a:lnTo>
                  <a:pt x="1519289" y="1144821"/>
                </a:lnTo>
                <a:lnTo>
                  <a:pt x="1525013" y="1135292"/>
                </a:lnTo>
                <a:lnTo>
                  <a:pt x="1531055" y="1125763"/>
                </a:lnTo>
                <a:lnTo>
                  <a:pt x="1537732" y="1116551"/>
                </a:lnTo>
                <a:lnTo>
                  <a:pt x="1544728" y="1107975"/>
                </a:lnTo>
                <a:lnTo>
                  <a:pt x="1552042" y="1099081"/>
                </a:lnTo>
                <a:lnTo>
                  <a:pt x="1559674" y="1090822"/>
                </a:lnTo>
                <a:lnTo>
                  <a:pt x="1567942" y="1082881"/>
                </a:lnTo>
                <a:lnTo>
                  <a:pt x="1576209" y="1074940"/>
                </a:lnTo>
                <a:lnTo>
                  <a:pt x="1584795" y="1067635"/>
                </a:lnTo>
                <a:lnTo>
                  <a:pt x="1593699" y="1060329"/>
                </a:lnTo>
                <a:lnTo>
                  <a:pt x="1603239" y="1053659"/>
                </a:lnTo>
                <a:lnTo>
                  <a:pt x="1613096" y="1046988"/>
                </a:lnTo>
                <a:lnTo>
                  <a:pt x="1622954" y="1040635"/>
                </a:lnTo>
                <a:lnTo>
                  <a:pt x="1632812" y="1034918"/>
                </a:lnTo>
                <a:lnTo>
                  <a:pt x="1643305" y="1029200"/>
                </a:lnTo>
                <a:lnTo>
                  <a:pt x="1654117" y="1024118"/>
                </a:lnTo>
                <a:lnTo>
                  <a:pt x="1664929" y="1019671"/>
                </a:lnTo>
                <a:lnTo>
                  <a:pt x="1676058" y="1015224"/>
                </a:lnTo>
                <a:lnTo>
                  <a:pt x="1687506" y="1011095"/>
                </a:lnTo>
                <a:lnTo>
                  <a:pt x="1699272" y="1007601"/>
                </a:lnTo>
                <a:lnTo>
                  <a:pt x="1711355" y="1004107"/>
                </a:lnTo>
                <a:lnTo>
                  <a:pt x="1723439" y="1001566"/>
                </a:lnTo>
                <a:lnTo>
                  <a:pt x="1735523" y="999025"/>
                </a:lnTo>
                <a:lnTo>
                  <a:pt x="1747924" y="997119"/>
                </a:lnTo>
                <a:lnTo>
                  <a:pt x="1747924" y="932320"/>
                </a:lnTo>
                <a:lnTo>
                  <a:pt x="1583205" y="932320"/>
                </a:lnTo>
                <a:lnTo>
                  <a:pt x="1583205" y="871651"/>
                </a:lnTo>
                <a:lnTo>
                  <a:pt x="1586385" y="871334"/>
                </a:lnTo>
                <a:lnTo>
                  <a:pt x="1590201" y="870698"/>
                </a:lnTo>
                <a:lnTo>
                  <a:pt x="1594971" y="869110"/>
                </a:lnTo>
                <a:lnTo>
                  <a:pt x="1600377" y="867204"/>
                </a:lnTo>
                <a:lnTo>
                  <a:pt x="1606736" y="864663"/>
                </a:lnTo>
                <a:lnTo>
                  <a:pt x="1613414" y="861487"/>
                </a:lnTo>
                <a:lnTo>
                  <a:pt x="1620410" y="857358"/>
                </a:lnTo>
                <a:lnTo>
                  <a:pt x="1624226" y="854816"/>
                </a:lnTo>
                <a:lnTo>
                  <a:pt x="1627406" y="851958"/>
                </a:lnTo>
                <a:lnTo>
                  <a:pt x="1630586" y="848464"/>
                </a:lnTo>
                <a:lnTo>
                  <a:pt x="1634084" y="845287"/>
                </a:lnTo>
                <a:lnTo>
                  <a:pt x="1637264" y="841476"/>
                </a:lnTo>
                <a:lnTo>
                  <a:pt x="1640444" y="837346"/>
                </a:lnTo>
                <a:lnTo>
                  <a:pt x="1643305" y="832899"/>
                </a:lnTo>
                <a:lnTo>
                  <a:pt x="1646167" y="828135"/>
                </a:lnTo>
                <a:lnTo>
                  <a:pt x="1648393" y="823052"/>
                </a:lnTo>
                <a:lnTo>
                  <a:pt x="1650619" y="817653"/>
                </a:lnTo>
                <a:lnTo>
                  <a:pt x="1652845" y="811617"/>
                </a:lnTo>
                <a:lnTo>
                  <a:pt x="1654435" y="805265"/>
                </a:lnTo>
                <a:lnTo>
                  <a:pt x="1655707" y="798594"/>
                </a:lnTo>
                <a:lnTo>
                  <a:pt x="1656979" y="791289"/>
                </a:lnTo>
                <a:lnTo>
                  <a:pt x="1657297" y="783983"/>
                </a:lnTo>
                <a:lnTo>
                  <a:pt x="1657615" y="775724"/>
                </a:lnTo>
                <a:lnTo>
                  <a:pt x="1657933" y="767466"/>
                </a:lnTo>
                <a:lnTo>
                  <a:pt x="1658569" y="758889"/>
                </a:lnTo>
                <a:lnTo>
                  <a:pt x="1659205" y="750631"/>
                </a:lnTo>
                <a:lnTo>
                  <a:pt x="1660477" y="742690"/>
                </a:lnTo>
                <a:lnTo>
                  <a:pt x="1662067" y="734431"/>
                </a:lnTo>
                <a:lnTo>
                  <a:pt x="1663975" y="726808"/>
                </a:lnTo>
                <a:lnTo>
                  <a:pt x="1666201" y="718867"/>
                </a:lnTo>
                <a:lnTo>
                  <a:pt x="1668427" y="711561"/>
                </a:lnTo>
                <a:lnTo>
                  <a:pt x="1671289" y="704255"/>
                </a:lnTo>
                <a:lnTo>
                  <a:pt x="1674151" y="697267"/>
                </a:lnTo>
                <a:lnTo>
                  <a:pt x="1677648" y="690597"/>
                </a:lnTo>
                <a:lnTo>
                  <a:pt x="1680828" y="683609"/>
                </a:lnTo>
                <a:lnTo>
                  <a:pt x="1684962" y="677256"/>
                </a:lnTo>
                <a:lnTo>
                  <a:pt x="1689096" y="670903"/>
                </a:lnTo>
                <a:lnTo>
                  <a:pt x="1693230" y="665186"/>
                </a:lnTo>
                <a:lnTo>
                  <a:pt x="1698000" y="659151"/>
                </a:lnTo>
                <a:lnTo>
                  <a:pt x="1702770" y="654068"/>
                </a:lnTo>
                <a:lnTo>
                  <a:pt x="1707540" y="648986"/>
                </a:lnTo>
                <a:lnTo>
                  <a:pt x="1712627" y="643904"/>
                </a:lnTo>
                <a:lnTo>
                  <a:pt x="1718351" y="639457"/>
                </a:lnTo>
                <a:lnTo>
                  <a:pt x="1723757" y="635010"/>
                </a:lnTo>
                <a:lnTo>
                  <a:pt x="1729163" y="631198"/>
                </a:lnTo>
                <a:lnTo>
                  <a:pt x="1735205" y="627387"/>
                </a:lnTo>
                <a:lnTo>
                  <a:pt x="1741565" y="624210"/>
                </a:lnTo>
                <a:lnTo>
                  <a:pt x="1747288" y="621352"/>
                </a:lnTo>
                <a:lnTo>
                  <a:pt x="1753966" y="618810"/>
                </a:lnTo>
                <a:lnTo>
                  <a:pt x="1760326" y="616587"/>
                </a:lnTo>
                <a:lnTo>
                  <a:pt x="1767004" y="614681"/>
                </a:lnTo>
                <a:lnTo>
                  <a:pt x="1773682" y="613093"/>
                </a:lnTo>
                <a:lnTo>
                  <a:pt x="1780677" y="612140"/>
                </a:lnTo>
                <a:lnTo>
                  <a:pt x="1787673" y="611187"/>
                </a:lnTo>
                <a:close/>
                <a:moveTo>
                  <a:pt x="630238" y="565150"/>
                </a:moveTo>
                <a:lnTo>
                  <a:pt x="639136" y="565468"/>
                </a:lnTo>
                <a:lnTo>
                  <a:pt x="647397" y="566420"/>
                </a:lnTo>
                <a:lnTo>
                  <a:pt x="655977" y="567372"/>
                </a:lnTo>
                <a:lnTo>
                  <a:pt x="664557" y="569276"/>
                </a:lnTo>
                <a:lnTo>
                  <a:pt x="672501" y="571498"/>
                </a:lnTo>
                <a:lnTo>
                  <a:pt x="680762" y="574354"/>
                </a:lnTo>
                <a:lnTo>
                  <a:pt x="689024" y="577211"/>
                </a:lnTo>
                <a:lnTo>
                  <a:pt x="696333" y="581020"/>
                </a:lnTo>
                <a:lnTo>
                  <a:pt x="703959" y="585463"/>
                </a:lnTo>
                <a:lnTo>
                  <a:pt x="711268" y="589907"/>
                </a:lnTo>
                <a:lnTo>
                  <a:pt x="718258" y="594667"/>
                </a:lnTo>
                <a:lnTo>
                  <a:pt x="725249" y="600063"/>
                </a:lnTo>
                <a:lnTo>
                  <a:pt x="731922" y="605776"/>
                </a:lnTo>
                <a:lnTo>
                  <a:pt x="738278" y="611489"/>
                </a:lnTo>
                <a:lnTo>
                  <a:pt x="744633" y="618154"/>
                </a:lnTo>
                <a:lnTo>
                  <a:pt x="750353" y="624820"/>
                </a:lnTo>
                <a:lnTo>
                  <a:pt x="756072" y="632437"/>
                </a:lnTo>
                <a:lnTo>
                  <a:pt x="761474" y="639737"/>
                </a:lnTo>
                <a:lnTo>
                  <a:pt x="766241" y="647354"/>
                </a:lnTo>
                <a:lnTo>
                  <a:pt x="771007" y="655289"/>
                </a:lnTo>
                <a:lnTo>
                  <a:pt x="775456" y="663541"/>
                </a:lnTo>
                <a:lnTo>
                  <a:pt x="779587" y="672111"/>
                </a:lnTo>
                <a:lnTo>
                  <a:pt x="783400" y="680998"/>
                </a:lnTo>
                <a:lnTo>
                  <a:pt x="786895" y="690202"/>
                </a:lnTo>
                <a:lnTo>
                  <a:pt x="790073" y="699406"/>
                </a:lnTo>
                <a:lnTo>
                  <a:pt x="792615" y="708611"/>
                </a:lnTo>
                <a:lnTo>
                  <a:pt x="794839" y="718450"/>
                </a:lnTo>
                <a:lnTo>
                  <a:pt x="796746" y="728606"/>
                </a:lnTo>
                <a:lnTo>
                  <a:pt x="798017" y="738445"/>
                </a:lnTo>
                <a:lnTo>
                  <a:pt x="799288" y="748919"/>
                </a:lnTo>
                <a:lnTo>
                  <a:pt x="799923" y="759076"/>
                </a:lnTo>
                <a:lnTo>
                  <a:pt x="800241" y="769550"/>
                </a:lnTo>
                <a:lnTo>
                  <a:pt x="799923" y="777802"/>
                </a:lnTo>
                <a:lnTo>
                  <a:pt x="799606" y="786054"/>
                </a:lnTo>
                <a:lnTo>
                  <a:pt x="798970" y="793989"/>
                </a:lnTo>
                <a:lnTo>
                  <a:pt x="798017" y="801923"/>
                </a:lnTo>
                <a:lnTo>
                  <a:pt x="797064" y="809541"/>
                </a:lnTo>
                <a:lnTo>
                  <a:pt x="795475" y="817476"/>
                </a:lnTo>
                <a:lnTo>
                  <a:pt x="793568" y="825093"/>
                </a:lnTo>
                <a:lnTo>
                  <a:pt x="791979" y="832710"/>
                </a:lnTo>
                <a:lnTo>
                  <a:pt x="789755" y="840328"/>
                </a:lnTo>
                <a:lnTo>
                  <a:pt x="787531" y="847310"/>
                </a:lnTo>
                <a:lnTo>
                  <a:pt x="784671" y="854293"/>
                </a:lnTo>
                <a:lnTo>
                  <a:pt x="781811" y="861276"/>
                </a:lnTo>
                <a:lnTo>
                  <a:pt x="778951" y="868258"/>
                </a:lnTo>
                <a:lnTo>
                  <a:pt x="775456" y="874923"/>
                </a:lnTo>
                <a:lnTo>
                  <a:pt x="772278" y="880954"/>
                </a:lnTo>
                <a:lnTo>
                  <a:pt x="768465" y="887619"/>
                </a:lnTo>
                <a:lnTo>
                  <a:pt x="764970" y="893649"/>
                </a:lnTo>
                <a:lnTo>
                  <a:pt x="760839" y="899680"/>
                </a:lnTo>
                <a:lnTo>
                  <a:pt x="756708" y="905393"/>
                </a:lnTo>
                <a:lnTo>
                  <a:pt x="752259" y="911106"/>
                </a:lnTo>
                <a:lnTo>
                  <a:pt x="747810" y="916501"/>
                </a:lnTo>
                <a:lnTo>
                  <a:pt x="743044" y="921580"/>
                </a:lnTo>
                <a:lnTo>
                  <a:pt x="738278" y="926341"/>
                </a:lnTo>
                <a:lnTo>
                  <a:pt x="733193" y="931101"/>
                </a:lnTo>
                <a:lnTo>
                  <a:pt x="728109" y="936180"/>
                </a:lnTo>
                <a:lnTo>
                  <a:pt x="722707" y="939988"/>
                </a:lnTo>
                <a:lnTo>
                  <a:pt x="717305" y="944114"/>
                </a:lnTo>
                <a:lnTo>
                  <a:pt x="711903" y="948241"/>
                </a:lnTo>
                <a:lnTo>
                  <a:pt x="706183" y="951414"/>
                </a:lnTo>
                <a:lnTo>
                  <a:pt x="700464" y="954906"/>
                </a:lnTo>
                <a:lnTo>
                  <a:pt x="694426" y="958080"/>
                </a:lnTo>
                <a:lnTo>
                  <a:pt x="688071" y="960619"/>
                </a:lnTo>
                <a:lnTo>
                  <a:pt x="688071" y="1044727"/>
                </a:lnTo>
                <a:lnTo>
                  <a:pt x="703641" y="1047266"/>
                </a:lnTo>
                <a:lnTo>
                  <a:pt x="718894" y="1050440"/>
                </a:lnTo>
                <a:lnTo>
                  <a:pt x="733829" y="1053614"/>
                </a:lnTo>
                <a:lnTo>
                  <a:pt x="748764" y="1057740"/>
                </a:lnTo>
                <a:lnTo>
                  <a:pt x="763063" y="1062184"/>
                </a:lnTo>
                <a:lnTo>
                  <a:pt x="777045" y="1066945"/>
                </a:lnTo>
                <a:lnTo>
                  <a:pt x="791026" y="1072340"/>
                </a:lnTo>
                <a:lnTo>
                  <a:pt x="804690" y="1078371"/>
                </a:lnTo>
                <a:lnTo>
                  <a:pt x="818036" y="1085036"/>
                </a:lnTo>
                <a:lnTo>
                  <a:pt x="831064" y="1091701"/>
                </a:lnTo>
                <a:lnTo>
                  <a:pt x="843775" y="1099001"/>
                </a:lnTo>
                <a:lnTo>
                  <a:pt x="856167" y="1106618"/>
                </a:lnTo>
                <a:lnTo>
                  <a:pt x="867925" y="1114871"/>
                </a:lnTo>
                <a:lnTo>
                  <a:pt x="879682" y="1123440"/>
                </a:lnTo>
                <a:lnTo>
                  <a:pt x="890804" y="1132010"/>
                </a:lnTo>
                <a:lnTo>
                  <a:pt x="901925" y="1141214"/>
                </a:lnTo>
                <a:lnTo>
                  <a:pt x="912094" y="1151370"/>
                </a:lnTo>
                <a:lnTo>
                  <a:pt x="921944" y="1161210"/>
                </a:lnTo>
                <a:lnTo>
                  <a:pt x="931795" y="1171683"/>
                </a:lnTo>
                <a:lnTo>
                  <a:pt x="940692" y="1182157"/>
                </a:lnTo>
                <a:lnTo>
                  <a:pt x="949272" y="1193266"/>
                </a:lnTo>
                <a:lnTo>
                  <a:pt x="957534" y="1204692"/>
                </a:lnTo>
                <a:lnTo>
                  <a:pt x="965160" y="1216118"/>
                </a:lnTo>
                <a:lnTo>
                  <a:pt x="972151" y="1227862"/>
                </a:lnTo>
                <a:lnTo>
                  <a:pt x="979142" y="1240557"/>
                </a:lnTo>
                <a:lnTo>
                  <a:pt x="985179" y="1252618"/>
                </a:lnTo>
                <a:lnTo>
                  <a:pt x="991217" y="1265631"/>
                </a:lnTo>
                <a:lnTo>
                  <a:pt x="995983" y="1278327"/>
                </a:lnTo>
                <a:lnTo>
                  <a:pt x="1000749" y="1291657"/>
                </a:lnTo>
                <a:lnTo>
                  <a:pt x="1004880" y="1304988"/>
                </a:lnTo>
                <a:lnTo>
                  <a:pt x="1008058" y="1318635"/>
                </a:lnTo>
                <a:lnTo>
                  <a:pt x="1010600" y="1332600"/>
                </a:lnTo>
                <a:lnTo>
                  <a:pt x="1014413" y="1484313"/>
                </a:lnTo>
                <a:lnTo>
                  <a:pt x="246063" y="1484313"/>
                </a:lnTo>
                <a:lnTo>
                  <a:pt x="249876" y="1332600"/>
                </a:lnTo>
                <a:lnTo>
                  <a:pt x="252419" y="1318635"/>
                </a:lnTo>
                <a:lnTo>
                  <a:pt x="255596" y="1304988"/>
                </a:lnTo>
                <a:lnTo>
                  <a:pt x="259727" y="1291657"/>
                </a:lnTo>
                <a:lnTo>
                  <a:pt x="264176" y="1278327"/>
                </a:lnTo>
                <a:lnTo>
                  <a:pt x="269260" y="1265631"/>
                </a:lnTo>
                <a:lnTo>
                  <a:pt x="275297" y="1252618"/>
                </a:lnTo>
                <a:lnTo>
                  <a:pt x="281017" y="1240557"/>
                </a:lnTo>
                <a:lnTo>
                  <a:pt x="288008" y="1227862"/>
                </a:lnTo>
                <a:lnTo>
                  <a:pt x="294999" y="1216118"/>
                </a:lnTo>
                <a:lnTo>
                  <a:pt x="302943" y="1204692"/>
                </a:lnTo>
                <a:lnTo>
                  <a:pt x="310887" y="1193266"/>
                </a:lnTo>
                <a:lnTo>
                  <a:pt x="319784" y="1182157"/>
                </a:lnTo>
                <a:lnTo>
                  <a:pt x="328682" y="1171683"/>
                </a:lnTo>
                <a:lnTo>
                  <a:pt x="338214" y="1161210"/>
                </a:lnTo>
                <a:lnTo>
                  <a:pt x="348383" y="1151370"/>
                </a:lnTo>
                <a:lnTo>
                  <a:pt x="358869" y="1141214"/>
                </a:lnTo>
                <a:lnTo>
                  <a:pt x="369673" y="1132010"/>
                </a:lnTo>
                <a:lnTo>
                  <a:pt x="380795" y="1123440"/>
                </a:lnTo>
                <a:lnTo>
                  <a:pt x="392552" y="1114871"/>
                </a:lnTo>
                <a:lnTo>
                  <a:pt x="404309" y="1106618"/>
                </a:lnTo>
                <a:lnTo>
                  <a:pt x="417020" y="1099001"/>
                </a:lnTo>
                <a:lnTo>
                  <a:pt x="429412" y="1091701"/>
                </a:lnTo>
                <a:lnTo>
                  <a:pt x="442441" y="1085036"/>
                </a:lnTo>
                <a:lnTo>
                  <a:pt x="455787" y="1078371"/>
                </a:lnTo>
                <a:lnTo>
                  <a:pt x="469450" y="1072340"/>
                </a:lnTo>
                <a:lnTo>
                  <a:pt x="483432" y="1066945"/>
                </a:lnTo>
                <a:lnTo>
                  <a:pt x="497413" y="1062184"/>
                </a:lnTo>
                <a:lnTo>
                  <a:pt x="511713" y="1057740"/>
                </a:lnTo>
                <a:lnTo>
                  <a:pt x="526648" y="1053614"/>
                </a:lnTo>
                <a:lnTo>
                  <a:pt x="541582" y="1050440"/>
                </a:lnTo>
                <a:lnTo>
                  <a:pt x="556835" y="1047266"/>
                </a:lnTo>
                <a:lnTo>
                  <a:pt x="571770" y="1044727"/>
                </a:lnTo>
                <a:lnTo>
                  <a:pt x="571770" y="960619"/>
                </a:lnTo>
                <a:lnTo>
                  <a:pt x="566050" y="958080"/>
                </a:lnTo>
                <a:lnTo>
                  <a:pt x="560013" y="954906"/>
                </a:lnTo>
                <a:lnTo>
                  <a:pt x="554293" y="951414"/>
                </a:lnTo>
                <a:lnTo>
                  <a:pt x="548573" y="948241"/>
                </a:lnTo>
                <a:lnTo>
                  <a:pt x="543171" y="944114"/>
                </a:lnTo>
                <a:lnTo>
                  <a:pt x="537452" y="939988"/>
                </a:lnTo>
                <a:lnTo>
                  <a:pt x="532367" y="935545"/>
                </a:lnTo>
                <a:lnTo>
                  <a:pt x="527283" y="931101"/>
                </a:lnTo>
                <a:lnTo>
                  <a:pt x="522199" y="926341"/>
                </a:lnTo>
                <a:lnTo>
                  <a:pt x="517433" y="921580"/>
                </a:lnTo>
                <a:lnTo>
                  <a:pt x="512348" y="916501"/>
                </a:lnTo>
                <a:lnTo>
                  <a:pt x="507900" y="911106"/>
                </a:lnTo>
                <a:lnTo>
                  <a:pt x="503769" y="905393"/>
                </a:lnTo>
                <a:lnTo>
                  <a:pt x="499638" y="899680"/>
                </a:lnTo>
                <a:lnTo>
                  <a:pt x="495507" y="893649"/>
                </a:lnTo>
                <a:lnTo>
                  <a:pt x="491694" y="887302"/>
                </a:lnTo>
                <a:lnTo>
                  <a:pt x="488198" y="880954"/>
                </a:lnTo>
                <a:lnTo>
                  <a:pt x="484385" y="874923"/>
                </a:lnTo>
                <a:lnTo>
                  <a:pt x="481525" y="868258"/>
                </a:lnTo>
                <a:lnTo>
                  <a:pt x="478665" y="861276"/>
                </a:lnTo>
                <a:lnTo>
                  <a:pt x="475488" y="854293"/>
                </a:lnTo>
                <a:lnTo>
                  <a:pt x="472946" y="847310"/>
                </a:lnTo>
                <a:lnTo>
                  <a:pt x="470404" y="839693"/>
                </a:lnTo>
                <a:lnTo>
                  <a:pt x="468497" y="832393"/>
                </a:lnTo>
                <a:lnTo>
                  <a:pt x="466273" y="825093"/>
                </a:lnTo>
                <a:lnTo>
                  <a:pt x="465002" y="817476"/>
                </a:lnTo>
                <a:lnTo>
                  <a:pt x="463413" y="809541"/>
                </a:lnTo>
                <a:lnTo>
                  <a:pt x="462142" y="801923"/>
                </a:lnTo>
                <a:lnTo>
                  <a:pt x="461189" y="793989"/>
                </a:lnTo>
                <a:lnTo>
                  <a:pt x="460871" y="786054"/>
                </a:lnTo>
                <a:lnTo>
                  <a:pt x="460235" y="777802"/>
                </a:lnTo>
                <a:lnTo>
                  <a:pt x="460235" y="769550"/>
                </a:lnTo>
                <a:lnTo>
                  <a:pt x="460553" y="759076"/>
                </a:lnTo>
                <a:lnTo>
                  <a:pt x="460871" y="748919"/>
                </a:lnTo>
                <a:lnTo>
                  <a:pt x="461824" y="738445"/>
                </a:lnTo>
                <a:lnTo>
                  <a:pt x="463413" y="728606"/>
                </a:lnTo>
                <a:lnTo>
                  <a:pt x="465637" y="718450"/>
                </a:lnTo>
                <a:lnTo>
                  <a:pt x="467862" y="708611"/>
                </a:lnTo>
                <a:lnTo>
                  <a:pt x="470404" y="699406"/>
                </a:lnTo>
                <a:lnTo>
                  <a:pt x="473264" y="690202"/>
                </a:lnTo>
                <a:lnTo>
                  <a:pt x="477077" y="680998"/>
                </a:lnTo>
                <a:lnTo>
                  <a:pt x="480890" y="672111"/>
                </a:lnTo>
                <a:lnTo>
                  <a:pt x="484703" y="663541"/>
                </a:lnTo>
                <a:lnTo>
                  <a:pt x="489152" y="655289"/>
                </a:lnTo>
                <a:lnTo>
                  <a:pt x="493918" y="647354"/>
                </a:lnTo>
                <a:lnTo>
                  <a:pt x="498685" y="639737"/>
                </a:lnTo>
                <a:lnTo>
                  <a:pt x="504404" y="632437"/>
                </a:lnTo>
                <a:lnTo>
                  <a:pt x="509806" y="624820"/>
                </a:lnTo>
                <a:lnTo>
                  <a:pt x="515844" y="618154"/>
                </a:lnTo>
                <a:lnTo>
                  <a:pt x="522199" y="611489"/>
                </a:lnTo>
                <a:lnTo>
                  <a:pt x="528236" y="605776"/>
                </a:lnTo>
                <a:lnTo>
                  <a:pt x="534909" y="600063"/>
                </a:lnTo>
                <a:lnTo>
                  <a:pt x="541900" y="594667"/>
                </a:lnTo>
                <a:lnTo>
                  <a:pt x="548891" y="589907"/>
                </a:lnTo>
                <a:lnTo>
                  <a:pt x="556517" y="585463"/>
                </a:lnTo>
                <a:lnTo>
                  <a:pt x="564144" y="581020"/>
                </a:lnTo>
                <a:lnTo>
                  <a:pt x="571770" y="577211"/>
                </a:lnTo>
                <a:lnTo>
                  <a:pt x="579714" y="574354"/>
                </a:lnTo>
                <a:lnTo>
                  <a:pt x="587658" y="571498"/>
                </a:lnTo>
                <a:lnTo>
                  <a:pt x="595920" y="569276"/>
                </a:lnTo>
                <a:lnTo>
                  <a:pt x="604499" y="567372"/>
                </a:lnTo>
                <a:lnTo>
                  <a:pt x="612761" y="566420"/>
                </a:lnTo>
                <a:lnTo>
                  <a:pt x="621659" y="565468"/>
                </a:lnTo>
                <a:lnTo>
                  <a:pt x="630238" y="565150"/>
                </a:lnTo>
                <a:close/>
                <a:moveTo>
                  <a:pt x="181836" y="158167"/>
                </a:moveTo>
                <a:lnTo>
                  <a:pt x="178980" y="158484"/>
                </a:lnTo>
                <a:lnTo>
                  <a:pt x="176441" y="159119"/>
                </a:lnTo>
                <a:lnTo>
                  <a:pt x="173902" y="160390"/>
                </a:lnTo>
                <a:lnTo>
                  <a:pt x="171681" y="161343"/>
                </a:lnTo>
                <a:lnTo>
                  <a:pt x="169459" y="162613"/>
                </a:lnTo>
                <a:lnTo>
                  <a:pt x="167238" y="163884"/>
                </a:lnTo>
                <a:lnTo>
                  <a:pt x="165651" y="165789"/>
                </a:lnTo>
                <a:lnTo>
                  <a:pt x="164065" y="167695"/>
                </a:lnTo>
                <a:lnTo>
                  <a:pt x="162478" y="169918"/>
                </a:lnTo>
                <a:lnTo>
                  <a:pt x="161209" y="171824"/>
                </a:lnTo>
                <a:lnTo>
                  <a:pt x="159939" y="174364"/>
                </a:lnTo>
                <a:lnTo>
                  <a:pt x="159305" y="176588"/>
                </a:lnTo>
                <a:lnTo>
                  <a:pt x="158352" y="179128"/>
                </a:lnTo>
                <a:lnTo>
                  <a:pt x="158035" y="181669"/>
                </a:lnTo>
                <a:lnTo>
                  <a:pt x="157718" y="184210"/>
                </a:lnTo>
                <a:lnTo>
                  <a:pt x="157718" y="1440334"/>
                </a:lnTo>
                <a:lnTo>
                  <a:pt x="158352" y="1447639"/>
                </a:lnTo>
                <a:lnTo>
                  <a:pt x="159622" y="1454944"/>
                </a:lnTo>
                <a:lnTo>
                  <a:pt x="161526" y="1463202"/>
                </a:lnTo>
                <a:lnTo>
                  <a:pt x="164065" y="1471142"/>
                </a:lnTo>
                <a:lnTo>
                  <a:pt x="167238" y="1479717"/>
                </a:lnTo>
                <a:lnTo>
                  <a:pt x="171363" y="1488610"/>
                </a:lnTo>
                <a:lnTo>
                  <a:pt x="175806" y="1497185"/>
                </a:lnTo>
                <a:lnTo>
                  <a:pt x="181201" y="1506078"/>
                </a:lnTo>
                <a:lnTo>
                  <a:pt x="187230" y="1514336"/>
                </a:lnTo>
                <a:lnTo>
                  <a:pt x="193577" y="1522594"/>
                </a:lnTo>
                <a:lnTo>
                  <a:pt x="200876" y="1530534"/>
                </a:lnTo>
                <a:lnTo>
                  <a:pt x="208492" y="1538156"/>
                </a:lnTo>
                <a:lnTo>
                  <a:pt x="216743" y="1545143"/>
                </a:lnTo>
                <a:lnTo>
                  <a:pt x="225629" y="1551178"/>
                </a:lnTo>
                <a:lnTo>
                  <a:pt x="230389" y="1554354"/>
                </a:lnTo>
                <a:lnTo>
                  <a:pt x="235149" y="1557212"/>
                </a:lnTo>
                <a:lnTo>
                  <a:pt x="239909" y="1559753"/>
                </a:lnTo>
                <a:lnTo>
                  <a:pt x="244669" y="1561976"/>
                </a:lnTo>
                <a:lnTo>
                  <a:pt x="1018979" y="1561976"/>
                </a:lnTo>
                <a:lnTo>
                  <a:pt x="1018979" y="1559436"/>
                </a:lnTo>
                <a:lnTo>
                  <a:pt x="1028182" y="1554354"/>
                </a:lnTo>
                <a:lnTo>
                  <a:pt x="1037068" y="1548637"/>
                </a:lnTo>
                <a:lnTo>
                  <a:pt x="1045636" y="1542603"/>
                </a:lnTo>
                <a:lnTo>
                  <a:pt x="1053252" y="1535298"/>
                </a:lnTo>
                <a:lnTo>
                  <a:pt x="1060551" y="1527993"/>
                </a:lnTo>
                <a:lnTo>
                  <a:pt x="1067532" y="1520370"/>
                </a:lnTo>
                <a:lnTo>
                  <a:pt x="1073879" y="1512113"/>
                </a:lnTo>
                <a:lnTo>
                  <a:pt x="1079908" y="1504173"/>
                </a:lnTo>
                <a:lnTo>
                  <a:pt x="1084986" y="1495597"/>
                </a:lnTo>
                <a:lnTo>
                  <a:pt x="1089429" y="1487022"/>
                </a:lnTo>
                <a:lnTo>
                  <a:pt x="1093554" y="1479082"/>
                </a:lnTo>
                <a:lnTo>
                  <a:pt x="1096728" y="1470507"/>
                </a:lnTo>
                <a:lnTo>
                  <a:pt x="1099266" y="1462884"/>
                </a:lnTo>
                <a:lnTo>
                  <a:pt x="1101170" y="1454626"/>
                </a:lnTo>
                <a:lnTo>
                  <a:pt x="1102122" y="1447321"/>
                </a:lnTo>
                <a:lnTo>
                  <a:pt x="1102757" y="1440334"/>
                </a:lnTo>
                <a:lnTo>
                  <a:pt x="1102757" y="184210"/>
                </a:lnTo>
                <a:lnTo>
                  <a:pt x="1102122" y="181669"/>
                </a:lnTo>
                <a:lnTo>
                  <a:pt x="1101805" y="179128"/>
                </a:lnTo>
                <a:lnTo>
                  <a:pt x="1101170" y="176588"/>
                </a:lnTo>
                <a:lnTo>
                  <a:pt x="1100536" y="174364"/>
                </a:lnTo>
                <a:lnTo>
                  <a:pt x="1099266" y="171824"/>
                </a:lnTo>
                <a:lnTo>
                  <a:pt x="1097997" y="169918"/>
                </a:lnTo>
                <a:lnTo>
                  <a:pt x="1096410" y="167695"/>
                </a:lnTo>
                <a:lnTo>
                  <a:pt x="1094824" y="165789"/>
                </a:lnTo>
                <a:lnTo>
                  <a:pt x="1092919" y="163884"/>
                </a:lnTo>
                <a:lnTo>
                  <a:pt x="1090698" y="162613"/>
                </a:lnTo>
                <a:lnTo>
                  <a:pt x="1088794" y="161343"/>
                </a:lnTo>
                <a:lnTo>
                  <a:pt x="1086573" y="160390"/>
                </a:lnTo>
                <a:lnTo>
                  <a:pt x="1083716" y="159119"/>
                </a:lnTo>
                <a:lnTo>
                  <a:pt x="1081178" y="158484"/>
                </a:lnTo>
                <a:lnTo>
                  <a:pt x="1078639" y="158167"/>
                </a:lnTo>
                <a:lnTo>
                  <a:pt x="1076100" y="158167"/>
                </a:lnTo>
                <a:lnTo>
                  <a:pt x="184374" y="158167"/>
                </a:lnTo>
                <a:lnTo>
                  <a:pt x="181836" y="158167"/>
                </a:lnTo>
                <a:close/>
                <a:moveTo>
                  <a:pt x="1414463" y="157162"/>
                </a:moveTo>
                <a:lnTo>
                  <a:pt x="2153497" y="157162"/>
                </a:lnTo>
                <a:lnTo>
                  <a:pt x="2161123" y="157162"/>
                </a:lnTo>
                <a:lnTo>
                  <a:pt x="2169066" y="158114"/>
                </a:lnTo>
                <a:lnTo>
                  <a:pt x="2176374" y="158749"/>
                </a:lnTo>
                <a:lnTo>
                  <a:pt x="2183364" y="160337"/>
                </a:lnTo>
                <a:lnTo>
                  <a:pt x="2190671" y="161924"/>
                </a:lnTo>
                <a:lnTo>
                  <a:pt x="2197661" y="163829"/>
                </a:lnTo>
                <a:lnTo>
                  <a:pt x="2204651" y="166052"/>
                </a:lnTo>
                <a:lnTo>
                  <a:pt x="2211324" y="168909"/>
                </a:lnTo>
                <a:lnTo>
                  <a:pt x="2217996" y="172084"/>
                </a:lnTo>
                <a:lnTo>
                  <a:pt x="2224350" y="174942"/>
                </a:lnTo>
                <a:lnTo>
                  <a:pt x="2230387" y="178752"/>
                </a:lnTo>
                <a:lnTo>
                  <a:pt x="2236424" y="182562"/>
                </a:lnTo>
                <a:lnTo>
                  <a:pt x="2242461" y="186689"/>
                </a:lnTo>
                <a:lnTo>
                  <a:pt x="2247862" y="191134"/>
                </a:lnTo>
                <a:lnTo>
                  <a:pt x="2253264" y="195579"/>
                </a:lnTo>
                <a:lnTo>
                  <a:pt x="2258665" y="200659"/>
                </a:lnTo>
                <a:lnTo>
                  <a:pt x="2263431" y="206057"/>
                </a:lnTo>
                <a:lnTo>
                  <a:pt x="2268197" y="211137"/>
                </a:lnTo>
                <a:lnTo>
                  <a:pt x="2272645" y="216852"/>
                </a:lnTo>
                <a:lnTo>
                  <a:pt x="2276776" y="222567"/>
                </a:lnTo>
                <a:lnTo>
                  <a:pt x="2280270" y="228917"/>
                </a:lnTo>
                <a:lnTo>
                  <a:pt x="2284083" y="234949"/>
                </a:lnTo>
                <a:lnTo>
                  <a:pt x="2287261" y="241299"/>
                </a:lnTo>
                <a:lnTo>
                  <a:pt x="2290438" y="247967"/>
                </a:lnTo>
                <a:lnTo>
                  <a:pt x="2292980" y="254634"/>
                </a:lnTo>
                <a:lnTo>
                  <a:pt x="2295204" y="261619"/>
                </a:lnTo>
                <a:lnTo>
                  <a:pt x="2297428" y="268604"/>
                </a:lnTo>
                <a:lnTo>
                  <a:pt x="2298699" y="275589"/>
                </a:lnTo>
                <a:lnTo>
                  <a:pt x="2300287" y="282892"/>
                </a:lnTo>
                <a:lnTo>
                  <a:pt x="2300923" y="290512"/>
                </a:lnTo>
                <a:lnTo>
                  <a:pt x="2301876" y="297814"/>
                </a:lnTo>
                <a:lnTo>
                  <a:pt x="2301876" y="305434"/>
                </a:lnTo>
                <a:lnTo>
                  <a:pt x="2301876" y="1484630"/>
                </a:lnTo>
                <a:lnTo>
                  <a:pt x="2301876" y="1497013"/>
                </a:lnTo>
                <a:lnTo>
                  <a:pt x="2300923" y="1509078"/>
                </a:lnTo>
                <a:lnTo>
                  <a:pt x="2299652" y="1521143"/>
                </a:lnTo>
                <a:lnTo>
                  <a:pt x="2298063" y="1533208"/>
                </a:lnTo>
                <a:lnTo>
                  <a:pt x="2295839" y="1544638"/>
                </a:lnTo>
                <a:lnTo>
                  <a:pt x="2292980" y="1555433"/>
                </a:lnTo>
                <a:lnTo>
                  <a:pt x="2289802" y="1566545"/>
                </a:lnTo>
                <a:lnTo>
                  <a:pt x="2285990" y="1577340"/>
                </a:lnTo>
                <a:lnTo>
                  <a:pt x="2281859" y="1587500"/>
                </a:lnTo>
                <a:lnTo>
                  <a:pt x="2277093" y="1597660"/>
                </a:lnTo>
                <a:lnTo>
                  <a:pt x="2271374" y="1607503"/>
                </a:lnTo>
                <a:lnTo>
                  <a:pt x="2265655" y="1616710"/>
                </a:lnTo>
                <a:lnTo>
                  <a:pt x="2259300" y="1625918"/>
                </a:lnTo>
                <a:lnTo>
                  <a:pt x="2252310" y="1634808"/>
                </a:lnTo>
                <a:lnTo>
                  <a:pt x="2244685" y="1643063"/>
                </a:lnTo>
                <a:lnTo>
                  <a:pt x="2236424" y="1651000"/>
                </a:lnTo>
                <a:lnTo>
                  <a:pt x="2227846" y="1658938"/>
                </a:lnTo>
                <a:lnTo>
                  <a:pt x="2218631" y="1665923"/>
                </a:lnTo>
                <a:lnTo>
                  <a:pt x="2208782" y="1672908"/>
                </a:lnTo>
                <a:lnTo>
                  <a:pt x="2198297" y="1678940"/>
                </a:lnTo>
                <a:lnTo>
                  <a:pt x="2187494" y="1684973"/>
                </a:lnTo>
                <a:lnTo>
                  <a:pt x="2176056" y="1690370"/>
                </a:lnTo>
                <a:lnTo>
                  <a:pt x="2163664" y="1695450"/>
                </a:lnTo>
                <a:lnTo>
                  <a:pt x="2150955" y="1700213"/>
                </a:lnTo>
                <a:lnTo>
                  <a:pt x="2137611" y="1704023"/>
                </a:lnTo>
                <a:lnTo>
                  <a:pt x="2123631" y="1707515"/>
                </a:lnTo>
                <a:lnTo>
                  <a:pt x="2108698" y="1710373"/>
                </a:lnTo>
                <a:lnTo>
                  <a:pt x="2093764" y="1712913"/>
                </a:lnTo>
                <a:lnTo>
                  <a:pt x="2077878" y="1715135"/>
                </a:lnTo>
                <a:lnTo>
                  <a:pt x="2061038" y="1716405"/>
                </a:lnTo>
                <a:lnTo>
                  <a:pt x="2044199" y="1717358"/>
                </a:lnTo>
                <a:lnTo>
                  <a:pt x="2026406" y="1717675"/>
                </a:lnTo>
                <a:lnTo>
                  <a:pt x="1563159" y="1717675"/>
                </a:lnTo>
                <a:lnTo>
                  <a:pt x="1551721" y="1717358"/>
                </a:lnTo>
                <a:lnTo>
                  <a:pt x="1540601" y="1716723"/>
                </a:lnTo>
                <a:lnTo>
                  <a:pt x="1529163" y="1715453"/>
                </a:lnTo>
                <a:lnTo>
                  <a:pt x="1518042" y="1714500"/>
                </a:lnTo>
                <a:lnTo>
                  <a:pt x="1506922" y="1712913"/>
                </a:lnTo>
                <a:lnTo>
                  <a:pt x="1495801" y="1710690"/>
                </a:lnTo>
                <a:lnTo>
                  <a:pt x="1485634" y="1709103"/>
                </a:lnTo>
                <a:lnTo>
                  <a:pt x="1475149" y="1706880"/>
                </a:lnTo>
                <a:lnTo>
                  <a:pt x="1456085" y="1701800"/>
                </a:lnTo>
                <a:lnTo>
                  <a:pt x="1439246" y="1697038"/>
                </a:lnTo>
                <a:lnTo>
                  <a:pt x="1424948" y="1692593"/>
                </a:lnTo>
                <a:lnTo>
                  <a:pt x="1414463" y="1688783"/>
                </a:lnTo>
                <a:lnTo>
                  <a:pt x="1414463" y="1342708"/>
                </a:lnTo>
                <a:lnTo>
                  <a:pt x="1416687" y="1347470"/>
                </a:lnTo>
                <a:lnTo>
                  <a:pt x="1419229" y="1352233"/>
                </a:lnTo>
                <a:lnTo>
                  <a:pt x="1422088" y="1357630"/>
                </a:lnTo>
                <a:lnTo>
                  <a:pt x="1425583" y="1362393"/>
                </a:lnTo>
                <a:lnTo>
                  <a:pt x="1429078" y="1367473"/>
                </a:lnTo>
                <a:lnTo>
                  <a:pt x="1433209" y="1372235"/>
                </a:lnTo>
                <a:lnTo>
                  <a:pt x="1437657" y="1376998"/>
                </a:lnTo>
                <a:lnTo>
                  <a:pt x="1442105" y="1381760"/>
                </a:lnTo>
                <a:lnTo>
                  <a:pt x="1446871" y="1386523"/>
                </a:lnTo>
                <a:lnTo>
                  <a:pt x="1451637" y="1390968"/>
                </a:lnTo>
                <a:lnTo>
                  <a:pt x="1456721" y="1395413"/>
                </a:lnTo>
                <a:lnTo>
                  <a:pt x="1462440" y="1399540"/>
                </a:lnTo>
                <a:lnTo>
                  <a:pt x="1467523" y="1403350"/>
                </a:lnTo>
                <a:lnTo>
                  <a:pt x="1472925" y="1406525"/>
                </a:lnTo>
                <a:lnTo>
                  <a:pt x="1478644" y="1410018"/>
                </a:lnTo>
                <a:lnTo>
                  <a:pt x="1484045" y="1412558"/>
                </a:lnTo>
                <a:lnTo>
                  <a:pt x="1484045" y="1413510"/>
                </a:lnTo>
                <a:lnTo>
                  <a:pt x="2108062" y="1413510"/>
                </a:lnTo>
                <a:lnTo>
                  <a:pt x="2108062" y="1410335"/>
                </a:lnTo>
                <a:lnTo>
                  <a:pt x="2115370" y="1406208"/>
                </a:lnTo>
                <a:lnTo>
                  <a:pt x="2122360" y="1401763"/>
                </a:lnTo>
                <a:lnTo>
                  <a:pt x="2129032" y="1396683"/>
                </a:lnTo>
                <a:lnTo>
                  <a:pt x="2135387" y="1390968"/>
                </a:lnTo>
                <a:lnTo>
                  <a:pt x="2141106" y="1385253"/>
                </a:lnTo>
                <a:lnTo>
                  <a:pt x="2146825" y="1378903"/>
                </a:lnTo>
                <a:lnTo>
                  <a:pt x="2151909" y="1372235"/>
                </a:lnTo>
                <a:lnTo>
                  <a:pt x="2156357" y="1365568"/>
                </a:lnTo>
                <a:lnTo>
                  <a:pt x="2160805" y="1358900"/>
                </a:lnTo>
                <a:lnTo>
                  <a:pt x="2163982" y="1352233"/>
                </a:lnTo>
                <a:lnTo>
                  <a:pt x="2167477" y="1345883"/>
                </a:lnTo>
                <a:lnTo>
                  <a:pt x="2170019" y="1339215"/>
                </a:lnTo>
                <a:lnTo>
                  <a:pt x="2172243" y="1332865"/>
                </a:lnTo>
                <a:lnTo>
                  <a:pt x="2173832" y="1326515"/>
                </a:lnTo>
                <a:lnTo>
                  <a:pt x="2174467" y="1320800"/>
                </a:lnTo>
                <a:lnTo>
                  <a:pt x="2174785" y="1315085"/>
                </a:lnTo>
                <a:lnTo>
                  <a:pt x="2174785" y="305434"/>
                </a:lnTo>
                <a:lnTo>
                  <a:pt x="2174467" y="301307"/>
                </a:lnTo>
                <a:lnTo>
                  <a:pt x="2172879" y="297497"/>
                </a:lnTo>
                <a:lnTo>
                  <a:pt x="2171290" y="293687"/>
                </a:lnTo>
                <a:lnTo>
                  <a:pt x="2168430" y="290829"/>
                </a:lnTo>
                <a:lnTo>
                  <a:pt x="2165571" y="288289"/>
                </a:lnTo>
                <a:lnTo>
                  <a:pt x="2162076" y="286067"/>
                </a:lnTo>
                <a:lnTo>
                  <a:pt x="2157945" y="284797"/>
                </a:lnTo>
                <a:lnTo>
                  <a:pt x="2153497" y="284479"/>
                </a:lnTo>
                <a:lnTo>
                  <a:pt x="1414463" y="284479"/>
                </a:lnTo>
                <a:lnTo>
                  <a:pt x="1414463" y="157162"/>
                </a:lnTo>
                <a:close/>
                <a:moveTo>
                  <a:pt x="184374" y="0"/>
                </a:moveTo>
                <a:lnTo>
                  <a:pt x="1076100" y="0"/>
                </a:lnTo>
                <a:lnTo>
                  <a:pt x="1085621" y="317"/>
                </a:lnTo>
                <a:lnTo>
                  <a:pt x="1094824" y="953"/>
                </a:lnTo>
                <a:lnTo>
                  <a:pt x="1104026" y="1905"/>
                </a:lnTo>
                <a:lnTo>
                  <a:pt x="1113229" y="3494"/>
                </a:lnTo>
                <a:lnTo>
                  <a:pt x="1122115" y="5717"/>
                </a:lnTo>
                <a:lnTo>
                  <a:pt x="1131000" y="8258"/>
                </a:lnTo>
                <a:lnTo>
                  <a:pt x="1139568" y="11434"/>
                </a:lnTo>
                <a:lnTo>
                  <a:pt x="1147502" y="14610"/>
                </a:lnTo>
                <a:lnTo>
                  <a:pt x="1156070" y="18421"/>
                </a:lnTo>
                <a:lnTo>
                  <a:pt x="1163686" y="22232"/>
                </a:lnTo>
                <a:lnTo>
                  <a:pt x="1171620" y="26679"/>
                </a:lnTo>
                <a:lnTo>
                  <a:pt x="1178919" y="31443"/>
                </a:lnTo>
                <a:lnTo>
                  <a:pt x="1186217" y="36842"/>
                </a:lnTo>
                <a:lnTo>
                  <a:pt x="1193199" y="42241"/>
                </a:lnTo>
                <a:lnTo>
                  <a:pt x="1199863" y="47640"/>
                </a:lnTo>
                <a:lnTo>
                  <a:pt x="1206210" y="53993"/>
                </a:lnTo>
                <a:lnTo>
                  <a:pt x="1212557" y="60345"/>
                </a:lnTo>
                <a:lnTo>
                  <a:pt x="1218269" y="67014"/>
                </a:lnTo>
                <a:lnTo>
                  <a:pt x="1223981" y="74002"/>
                </a:lnTo>
                <a:lnTo>
                  <a:pt x="1229058" y="81306"/>
                </a:lnTo>
                <a:lnTo>
                  <a:pt x="1233818" y="88611"/>
                </a:lnTo>
                <a:lnTo>
                  <a:pt x="1238261" y="96551"/>
                </a:lnTo>
                <a:lnTo>
                  <a:pt x="1242387" y="104492"/>
                </a:lnTo>
                <a:lnTo>
                  <a:pt x="1245877" y="112749"/>
                </a:lnTo>
                <a:lnTo>
                  <a:pt x="1249368" y="121325"/>
                </a:lnTo>
                <a:lnTo>
                  <a:pt x="1252224" y="129582"/>
                </a:lnTo>
                <a:lnTo>
                  <a:pt x="1254446" y="138475"/>
                </a:lnTo>
                <a:lnTo>
                  <a:pt x="1256667" y="147368"/>
                </a:lnTo>
                <a:lnTo>
                  <a:pt x="1258254" y="156261"/>
                </a:lnTo>
                <a:lnTo>
                  <a:pt x="1259523" y="165472"/>
                </a:lnTo>
                <a:lnTo>
                  <a:pt x="1259840" y="175000"/>
                </a:lnTo>
                <a:lnTo>
                  <a:pt x="1260475" y="184210"/>
                </a:lnTo>
                <a:lnTo>
                  <a:pt x="1260475" y="1651541"/>
                </a:lnTo>
                <a:lnTo>
                  <a:pt x="1259840" y="1667103"/>
                </a:lnTo>
                <a:lnTo>
                  <a:pt x="1259206" y="1682348"/>
                </a:lnTo>
                <a:lnTo>
                  <a:pt x="1257936" y="1696958"/>
                </a:lnTo>
                <a:lnTo>
                  <a:pt x="1255715" y="1711886"/>
                </a:lnTo>
                <a:lnTo>
                  <a:pt x="1252542" y="1725860"/>
                </a:lnTo>
                <a:lnTo>
                  <a:pt x="1249368" y="1739835"/>
                </a:lnTo>
                <a:lnTo>
                  <a:pt x="1245243" y="1753492"/>
                </a:lnTo>
                <a:lnTo>
                  <a:pt x="1240483" y="1766831"/>
                </a:lnTo>
                <a:lnTo>
                  <a:pt x="1235405" y="1779535"/>
                </a:lnTo>
                <a:lnTo>
                  <a:pt x="1229376" y="1792239"/>
                </a:lnTo>
                <a:lnTo>
                  <a:pt x="1222712" y="1804308"/>
                </a:lnTo>
                <a:lnTo>
                  <a:pt x="1215413" y="1816060"/>
                </a:lnTo>
                <a:lnTo>
                  <a:pt x="1207162" y="1827493"/>
                </a:lnTo>
                <a:lnTo>
                  <a:pt x="1198594" y="1838292"/>
                </a:lnTo>
                <a:lnTo>
                  <a:pt x="1189391" y="1848773"/>
                </a:lnTo>
                <a:lnTo>
                  <a:pt x="1179236" y="1858619"/>
                </a:lnTo>
                <a:lnTo>
                  <a:pt x="1168129" y="1868147"/>
                </a:lnTo>
                <a:lnTo>
                  <a:pt x="1156705" y="1877040"/>
                </a:lnTo>
                <a:lnTo>
                  <a:pt x="1144646" y="1885615"/>
                </a:lnTo>
                <a:lnTo>
                  <a:pt x="1131635" y="1893555"/>
                </a:lnTo>
                <a:lnTo>
                  <a:pt x="1117989" y="1900860"/>
                </a:lnTo>
                <a:lnTo>
                  <a:pt x="1103709" y="1907530"/>
                </a:lnTo>
                <a:lnTo>
                  <a:pt x="1088794" y="1913882"/>
                </a:lnTo>
                <a:lnTo>
                  <a:pt x="1072927" y="1919599"/>
                </a:lnTo>
                <a:lnTo>
                  <a:pt x="1056108" y="1924680"/>
                </a:lnTo>
                <a:lnTo>
                  <a:pt x="1038654" y="1929127"/>
                </a:lnTo>
                <a:lnTo>
                  <a:pt x="1020566" y="1932620"/>
                </a:lnTo>
                <a:lnTo>
                  <a:pt x="1001526" y="1936114"/>
                </a:lnTo>
                <a:lnTo>
                  <a:pt x="981851" y="1938337"/>
                </a:lnTo>
                <a:lnTo>
                  <a:pt x="961541" y="1940243"/>
                </a:lnTo>
                <a:lnTo>
                  <a:pt x="940279" y="1941196"/>
                </a:lnTo>
                <a:lnTo>
                  <a:pt x="918065" y="1941513"/>
                </a:lnTo>
                <a:lnTo>
                  <a:pt x="342410" y="1941513"/>
                </a:lnTo>
                <a:lnTo>
                  <a:pt x="321148" y="1941196"/>
                </a:lnTo>
                <a:lnTo>
                  <a:pt x="300839" y="1940243"/>
                </a:lnTo>
                <a:lnTo>
                  <a:pt x="280846" y="1938337"/>
                </a:lnTo>
                <a:lnTo>
                  <a:pt x="261806" y="1936114"/>
                </a:lnTo>
                <a:lnTo>
                  <a:pt x="242765" y="1932938"/>
                </a:lnTo>
                <a:lnTo>
                  <a:pt x="225311" y="1929444"/>
                </a:lnTo>
                <a:lnTo>
                  <a:pt x="208175" y="1924998"/>
                </a:lnTo>
                <a:lnTo>
                  <a:pt x="191673" y="1920234"/>
                </a:lnTo>
                <a:lnTo>
                  <a:pt x="175806" y="1914517"/>
                </a:lnTo>
                <a:lnTo>
                  <a:pt x="160574" y="1908800"/>
                </a:lnTo>
                <a:lnTo>
                  <a:pt x="146294" y="1902130"/>
                </a:lnTo>
                <a:lnTo>
                  <a:pt x="132648" y="1894825"/>
                </a:lnTo>
                <a:lnTo>
                  <a:pt x="119954" y="1886885"/>
                </a:lnTo>
                <a:lnTo>
                  <a:pt x="107261" y="1878628"/>
                </a:lnTo>
                <a:lnTo>
                  <a:pt x="95836" y="1869735"/>
                </a:lnTo>
                <a:lnTo>
                  <a:pt x="84730" y="1860524"/>
                </a:lnTo>
                <a:lnTo>
                  <a:pt x="74575" y="1850361"/>
                </a:lnTo>
                <a:lnTo>
                  <a:pt x="64737" y="1840198"/>
                </a:lnTo>
                <a:lnTo>
                  <a:pt x="55534" y="1829399"/>
                </a:lnTo>
                <a:lnTo>
                  <a:pt x="47601" y="1817965"/>
                </a:lnTo>
                <a:lnTo>
                  <a:pt x="39985" y="1806532"/>
                </a:lnTo>
                <a:lnTo>
                  <a:pt x="32686" y="1794463"/>
                </a:lnTo>
                <a:lnTo>
                  <a:pt x="26656" y="1781758"/>
                </a:lnTo>
                <a:lnTo>
                  <a:pt x="20944" y="1768419"/>
                </a:lnTo>
                <a:lnTo>
                  <a:pt x="16184" y="1755397"/>
                </a:lnTo>
                <a:lnTo>
                  <a:pt x="11741" y="1741740"/>
                </a:lnTo>
                <a:lnTo>
                  <a:pt x="8251" y="1727131"/>
                </a:lnTo>
                <a:lnTo>
                  <a:pt x="5077" y="1712838"/>
                </a:lnTo>
                <a:lnTo>
                  <a:pt x="2856" y="1698229"/>
                </a:lnTo>
                <a:lnTo>
                  <a:pt x="1269" y="1682984"/>
                </a:lnTo>
                <a:lnTo>
                  <a:pt x="317" y="1667421"/>
                </a:lnTo>
                <a:lnTo>
                  <a:pt x="0" y="1651541"/>
                </a:lnTo>
                <a:lnTo>
                  <a:pt x="0" y="184210"/>
                </a:lnTo>
                <a:lnTo>
                  <a:pt x="0" y="175000"/>
                </a:lnTo>
                <a:lnTo>
                  <a:pt x="634" y="165472"/>
                </a:lnTo>
                <a:lnTo>
                  <a:pt x="1904" y="156261"/>
                </a:lnTo>
                <a:lnTo>
                  <a:pt x="3808" y="147368"/>
                </a:lnTo>
                <a:lnTo>
                  <a:pt x="6029" y="138475"/>
                </a:lnTo>
                <a:lnTo>
                  <a:pt x="8251" y="129582"/>
                </a:lnTo>
                <a:lnTo>
                  <a:pt x="11107" y="121325"/>
                </a:lnTo>
                <a:lnTo>
                  <a:pt x="14280" y="112749"/>
                </a:lnTo>
                <a:lnTo>
                  <a:pt x="18088" y="104492"/>
                </a:lnTo>
                <a:lnTo>
                  <a:pt x="22214" y="96551"/>
                </a:lnTo>
                <a:lnTo>
                  <a:pt x="26656" y="88611"/>
                </a:lnTo>
                <a:lnTo>
                  <a:pt x="31416" y="81306"/>
                </a:lnTo>
                <a:lnTo>
                  <a:pt x="36494" y="74002"/>
                </a:lnTo>
                <a:lnTo>
                  <a:pt x="41889" y="67014"/>
                </a:lnTo>
                <a:lnTo>
                  <a:pt x="47918" y="60345"/>
                </a:lnTo>
                <a:lnTo>
                  <a:pt x="53948" y="53993"/>
                </a:lnTo>
                <a:lnTo>
                  <a:pt x="60612" y="47640"/>
                </a:lnTo>
                <a:lnTo>
                  <a:pt x="66959" y="42241"/>
                </a:lnTo>
                <a:lnTo>
                  <a:pt x="74257" y="36842"/>
                </a:lnTo>
                <a:lnTo>
                  <a:pt x="81556" y="31443"/>
                </a:lnTo>
                <a:lnTo>
                  <a:pt x="88855" y="26679"/>
                </a:lnTo>
                <a:lnTo>
                  <a:pt x="96471" y="22232"/>
                </a:lnTo>
                <a:lnTo>
                  <a:pt x="104405" y="18421"/>
                </a:lnTo>
                <a:lnTo>
                  <a:pt x="112338" y="14610"/>
                </a:lnTo>
                <a:lnTo>
                  <a:pt x="120906" y="11434"/>
                </a:lnTo>
                <a:lnTo>
                  <a:pt x="129475" y="8258"/>
                </a:lnTo>
                <a:lnTo>
                  <a:pt x="138360" y="5717"/>
                </a:lnTo>
                <a:lnTo>
                  <a:pt x="146928" y="3494"/>
                </a:lnTo>
                <a:lnTo>
                  <a:pt x="156131" y="1905"/>
                </a:lnTo>
                <a:lnTo>
                  <a:pt x="165651" y="953"/>
                </a:lnTo>
                <a:lnTo>
                  <a:pt x="174854" y="317"/>
                </a:lnTo>
                <a:lnTo>
                  <a:pt x="184374" y="0"/>
                </a:lnTo>
                <a:close/>
              </a:path>
            </a:pathLst>
          </a:custGeom>
          <a:solidFill>
            <a:schemeClr val="accent2">
              <a:lumMod val="20000"/>
              <a:lumOff val="80000"/>
            </a:schemeClr>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13" name="KSO_Shape"/>
          <p:cNvSpPr/>
          <p:nvPr/>
        </p:nvSpPr>
        <p:spPr bwMode="auto">
          <a:xfrm>
            <a:off x="1800560" y="1268496"/>
            <a:ext cx="536164" cy="623448"/>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chemeClr val="accent2">
              <a:lumMod val="20000"/>
              <a:lumOff val="80000"/>
            </a:schemeClr>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a typeface="宋体" panose="02010600030101010101" pitchFamily="2" charset="-122"/>
            </a:endParaRPr>
          </a:p>
        </p:txBody>
      </p:sp>
      <p:grpSp>
        <p:nvGrpSpPr>
          <p:cNvPr id="21" name="组合 20"/>
          <p:cNvGrpSpPr/>
          <p:nvPr/>
        </p:nvGrpSpPr>
        <p:grpSpPr>
          <a:xfrm>
            <a:off x="3246743" y="1840483"/>
            <a:ext cx="310406" cy="310406"/>
            <a:chOff x="3264324" y="1749600"/>
            <a:chExt cx="348156" cy="348156"/>
          </a:xfrm>
        </p:grpSpPr>
        <p:sp>
          <p:nvSpPr>
            <p:cNvPr id="19" name="矩形 18"/>
            <p:cNvSpPr/>
            <p:nvPr/>
          </p:nvSpPr>
          <p:spPr>
            <a:xfrm>
              <a:off x="3264324" y="1900818"/>
              <a:ext cx="348156"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rot="5400000">
              <a:off x="3264324" y="1900818"/>
              <a:ext cx="348156"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5803179" y="1840483"/>
            <a:ext cx="310406" cy="310406"/>
            <a:chOff x="3264324" y="1749600"/>
            <a:chExt cx="348156" cy="348156"/>
          </a:xfrm>
        </p:grpSpPr>
        <p:sp>
          <p:nvSpPr>
            <p:cNvPr id="23" name="矩形 22"/>
            <p:cNvSpPr/>
            <p:nvPr/>
          </p:nvSpPr>
          <p:spPr>
            <a:xfrm>
              <a:off x="3264324" y="1900818"/>
              <a:ext cx="348156"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rot="5400000">
              <a:off x="3264324" y="1900818"/>
              <a:ext cx="348156"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TextBox 31"/>
          <p:cNvSpPr txBox="1"/>
          <p:nvPr/>
        </p:nvSpPr>
        <p:spPr>
          <a:xfrm>
            <a:off x="1565967" y="2417862"/>
            <a:ext cx="1036867" cy="153888"/>
          </a:xfrm>
          <a:prstGeom prst="rect">
            <a:avLst/>
          </a:prstGeom>
          <a:noFill/>
        </p:spPr>
        <p:txBody>
          <a:bodyPr wrap="square" lIns="0" tIns="0" rIns="0" bIns="0" rtlCol="0">
            <a:spAutoFit/>
          </a:bodyPr>
          <a:lstStyle/>
          <a:p>
            <a:pPr algn="ctr"/>
            <a:r>
              <a:rPr lang="zh-CN" altLang="en-US" sz="1000" b="1" dirty="0">
                <a:solidFill>
                  <a:schemeClr val="bg1"/>
                </a:solidFill>
                <a:latin typeface="微软雅黑" panose="020B0503020204020204" pitchFamily="34" charset="-122"/>
                <a:ea typeface="微软雅黑" panose="020B0503020204020204" pitchFamily="34" charset="-122"/>
              </a:rPr>
              <a:t>支持</a:t>
            </a:r>
            <a:r>
              <a:rPr lang="en-US" altLang="zh-CN" sz="1000" b="1" dirty="0">
                <a:solidFill>
                  <a:schemeClr val="bg1"/>
                </a:solidFill>
                <a:latin typeface="微软雅黑" panose="020B0503020204020204" pitchFamily="34" charset="-122"/>
                <a:ea typeface="微软雅黑" panose="020B0503020204020204" pitchFamily="34" charset="-122"/>
              </a:rPr>
              <a:t>POS</a:t>
            </a:r>
            <a:r>
              <a:rPr lang="zh-CN" altLang="en-US" sz="1000" b="1" dirty="0">
                <a:solidFill>
                  <a:schemeClr val="bg1"/>
                </a:solidFill>
                <a:latin typeface="微软雅黑" panose="020B0503020204020204" pitchFamily="34" charset="-122"/>
                <a:ea typeface="微软雅黑" panose="020B0503020204020204" pitchFamily="34" charset="-122"/>
              </a:rPr>
              <a:t>机</a:t>
            </a:r>
          </a:p>
        </p:txBody>
      </p:sp>
      <p:sp>
        <p:nvSpPr>
          <p:cNvPr id="33" name="TextBox 32"/>
          <p:cNvSpPr txBox="1"/>
          <p:nvPr/>
        </p:nvSpPr>
        <p:spPr>
          <a:xfrm>
            <a:off x="4096911" y="2417862"/>
            <a:ext cx="1166506" cy="153888"/>
          </a:xfrm>
          <a:prstGeom prst="rect">
            <a:avLst/>
          </a:prstGeom>
          <a:noFill/>
        </p:spPr>
        <p:txBody>
          <a:bodyPr wrap="square" lIns="0" tIns="0" rIns="0" bIns="0" rtlCol="0">
            <a:spAutoFit/>
          </a:bodyPr>
          <a:lstStyle/>
          <a:p>
            <a:pPr algn="ctr"/>
            <a:r>
              <a:rPr lang="zh-CN" altLang="en-US" sz="1000" b="1" dirty="0">
                <a:solidFill>
                  <a:schemeClr val="bg1"/>
                </a:solidFill>
                <a:latin typeface="微软雅黑" panose="020B0503020204020204" pitchFamily="34" charset="-122"/>
                <a:ea typeface="微软雅黑" panose="020B0503020204020204" pitchFamily="34" charset="-122"/>
              </a:rPr>
              <a:t>通过浏览器访问</a:t>
            </a:r>
          </a:p>
        </p:txBody>
      </p:sp>
      <p:sp>
        <p:nvSpPr>
          <p:cNvPr id="34" name="TextBox 33"/>
          <p:cNvSpPr txBox="1"/>
          <p:nvPr/>
        </p:nvSpPr>
        <p:spPr>
          <a:xfrm>
            <a:off x="6653347" y="2417862"/>
            <a:ext cx="1166506" cy="153888"/>
          </a:xfrm>
          <a:prstGeom prst="rect">
            <a:avLst/>
          </a:prstGeom>
          <a:noFill/>
        </p:spPr>
        <p:txBody>
          <a:bodyPr wrap="square" lIns="0" tIns="0" rIns="0" bIns="0" rtlCol="0">
            <a:spAutoFit/>
          </a:bodyPr>
          <a:lstStyle/>
          <a:p>
            <a:pPr algn="ctr"/>
            <a:r>
              <a:rPr lang="zh-CN" altLang="en-US" sz="1000" b="1" dirty="0">
                <a:solidFill>
                  <a:schemeClr val="bg1"/>
                </a:solidFill>
                <a:latin typeface="微软雅黑" panose="020B0503020204020204" pitchFamily="34" charset="-122"/>
                <a:ea typeface="微软雅黑" panose="020B0503020204020204" pitchFamily="34" charset="-122"/>
              </a:rPr>
              <a:t>支持手持设备</a:t>
            </a:r>
          </a:p>
        </p:txBody>
      </p:sp>
      <p:sp>
        <p:nvSpPr>
          <p:cNvPr id="28" name="KSO_Shape"/>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90">
                                          <p:stCondLst>
                                            <p:cond delay="0"/>
                                          </p:stCondLst>
                                        </p:cTn>
                                        <p:tgtEl>
                                          <p:spTgt spid="6"/>
                                        </p:tgtEl>
                                      </p:cBhvr>
                                    </p:animEffect>
                                    <p:anim calcmode="lin" valueType="num">
                                      <p:cBhvr>
                                        <p:cTn id="8" dur="911"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6"/>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6"/>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6"/>
                                        </p:tgtEl>
                                        <p:attrNameLst>
                                          <p:attrName>ppt_y</p:attrName>
                                        </p:attrNameLst>
                                      </p:cBhvr>
                                      <p:tavLst>
                                        <p:tav tm="0" fmla="#ppt_y-sin(pi*$)/81">
                                          <p:val>
                                            <p:fltVal val="0"/>
                                          </p:val>
                                        </p:tav>
                                        <p:tav tm="100000">
                                          <p:val>
                                            <p:fltVal val="1"/>
                                          </p:val>
                                        </p:tav>
                                      </p:tavLst>
                                    </p:anim>
                                    <p:animScale>
                                      <p:cBhvr>
                                        <p:cTn id="13" dur="13">
                                          <p:stCondLst>
                                            <p:cond delay="325"/>
                                          </p:stCondLst>
                                        </p:cTn>
                                        <p:tgtEl>
                                          <p:spTgt spid="6"/>
                                        </p:tgtEl>
                                      </p:cBhvr>
                                      <p:to x="100000" y="60000"/>
                                    </p:animScale>
                                    <p:animScale>
                                      <p:cBhvr>
                                        <p:cTn id="14" dur="83" decel="50000">
                                          <p:stCondLst>
                                            <p:cond delay="338"/>
                                          </p:stCondLst>
                                        </p:cTn>
                                        <p:tgtEl>
                                          <p:spTgt spid="6"/>
                                        </p:tgtEl>
                                      </p:cBhvr>
                                      <p:to x="100000" y="100000"/>
                                    </p:animScale>
                                    <p:animScale>
                                      <p:cBhvr>
                                        <p:cTn id="15" dur="13">
                                          <p:stCondLst>
                                            <p:cond delay="656"/>
                                          </p:stCondLst>
                                        </p:cTn>
                                        <p:tgtEl>
                                          <p:spTgt spid="6"/>
                                        </p:tgtEl>
                                      </p:cBhvr>
                                      <p:to x="100000" y="80000"/>
                                    </p:animScale>
                                    <p:animScale>
                                      <p:cBhvr>
                                        <p:cTn id="16" dur="83" decel="50000">
                                          <p:stCondLst>
                                            <p:cond delay="669"/>
                                          </p:stCondLst>
                                        </p:cTn>
                                        <p:tgtEl>
                                          <p:spTgt spid="6"/>
                                        </p:tgtEl>
                                      </p:cBhvr>
                                      <p:to x="100000" y="100000"/>
                                    </p:animScale>
                                    <p:animScale>
                                      <p:cBhvr>
                                        <p:cTn id="17" dur="13">
                                          <p:stCondLst>
                                            <p:cond delay="821"/>
                                          </p:stCondLst>
                                        </p:cTn>
                                        <p:tgtEl>
                                          <p:spTgt spid="6"/>
                                        </p:tgtEl>
                                      </p:cBhvr>
                                      <p:to x="100000" y="90000"/>
                                    </p:animScale>
                                    <p:animScale>
                                      <p:cBhvr>
                                        <p:cTn id="18" dur="83" decel="50000">
                                          <p:stCondLst>
                                            <p:cond delay="834"/>
                                          </p:stCondLst>
                                        </p:cTn>
                                        <p:tgtEl>
                                          <p:spTgt spid="6"/>
                                        </p:tgtEl>
                                      </p:cBhvr>
                                      <p:to x="100000" y="100000"/>
                                    </p:animScale>
                                    <p:animScale>
                                      <p:cBhvr>
                                        <p:cTn id="19" dur="13">
                                          <p:stCondLst>
                                            <p:cond delay="904"/>
                                          </p:stCondLst>
                                        </p:cTn>
                                        <p:tgtEl>
                                          <p:spTgt spid="6"/>
                                        </p:tgtEl>
                                      </p:cBhvr>
                                      <p:to x="100000" y="95000"/>
                                    </p:animScale>
                                    <p:animScale>
                                      <p:cBhvr>
                                        <p:cTn id="20" dur="83" decel="50000">
                                          <p:stCondLst>
                                            <p:cond delay="917"/>
                                          </p:stCondLst>
                                        </p:cTn>
                                        <p:tgtEl>
                                          <p:spTgt spid="6"/>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down)">
                                      <p:cBhvr>
                                        <p:cTn id="23" dur="290">
                                          <p:stCondLst>
                                            <p:cond delay="0"/>
                                          </p:stCondLst>
                                        </p:cTn>
                                        <p:tgtEl>
                                          <p:spTgt spid="32"/>
                                        </p:tgtEl>
                                      </p:cBhvr>
                                    </p:animEffect>
                                    <p:anim calcmode="lin" valueType="num">
                                      <p:cBhvr>
                                        <p:cTn id="24" dur="911"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25" dur="332"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26" dur="332" tmFilter="0, 0; 0.125,0.2665; 0.25,0.4; 0.375,0.465; 0.5,0.5;  0.625,0.535; 0.75,0.6; 0.875,0.7335; 1,1">
                                          <p:stCondLst>
                                            <p:cond delay="332"/>
                                          </p:stCondLst>
                                        </p:cTn>
                                        <p:tgtEl>
                                          <p:spTgt spid="32"/>
                                        </p:tgtEl>
                                        <p:attrNameLst>
                                          <p:attrName>ppt_y</p:attrName>
                                        </p:attrNameLst>
                                      </p:cBhvr>
                                      <p:tavLst>
                                        <p:tav tm="0" fmla="#ppt_y-sin(pi*$)/9">
                                          <p:val>
                                            <p:fltVal val="0"/>
                                          </p:val>
                                        </p:tav>
                                        <p:tav tm="100000">
                                          <p:val>
                                            <p:fltVal val="1"/>
                                          </p:val>
                                        </p:tav>
                                      </p:tavLst>
                                    </p:anim>
                                    <p:anim calcmode="lin" valueType="num">
                                      <p:cBhvr>
                                        <p:cTn id="27" dur="166" tmFilter="0, 0; 0.125,0.2665; 0.25,0.4; 0.375,0.465; 0.5,0.5;  0.625,0.535; 0.75,0.6; 0.875,0.7335; 1,1">
                                          <p:stCondLst>
                                            <p:cond delay="662"/>
                                          </p:stCondLst>
                                        </p:cTn>
                                        <p:tgtEl>
                                          <p:spTgt spid="32"/>
                                        </p:tgtEl>
                                        <p:attrNameLst>
                                          <p:attrName>ppt_y</p:attrName>
                                        </p:attrNameLst>
                                      </p:cBhvr>
                                      <p:tavLst>
                                        <p:tav tm="0" fmla="#ppt_y-sin(pi*$)/27">
                                          <p:val>
                                            <p:fltVal val="0"/>
                                          </p:val>
                                        </p:tav>
                                        <p:tav tm="100000">
                                          <p:val>
                                            <p:fltVal val="1"/>
                                          </p:val>
                                        </p:tav>
                                      </p:tavLst>
                                    </p:anim>
                                    <p:anim calcmode="lin" valueType="num">
                                      <p:cBhvr>
                                        <p:cTn id="28" dur="82" tmFilter="0, 0; 0.125,0.2665; 0.25,0.4; 0.375,0.465; 0.5,0.5;  0.625,0.535; 0.75,0.6; 0.875,0.7335; 1,1">
                                          <p:stCondLst>
                                            <p:cond delay="828"/>
                                          </p:stCondLst>
                                        </p:cTn>
                                        <p:tgtEl>
                                          <p:spTgt spid="32"/>
                                        </p:tgtEl>
                                        <p:attrNameLst>
                                          <p:attrName>ppt_y</p:attrName>
                                        </p:attrNameLst>
                                      </p:cBhvr>
                                      <p:tavLst>
                                        <p:tav tm="0" fmla="#ppt_y-sin(pi*$)/81">
                                          <p:val>
                                            <p:fltVal val="0"/>
                                          </p:val>
                                        </p:tav>
                                        <p:tav tm="100000">
                                          <p:val>
                                            <p:fltVal val="1"/>
                                          </p:val>
                                        </p:tav>
                                      </p:tavLst>
                                    </p:anim>
                                    <p:animScale>
                                      <p:cBhvr>
                                        <p:cTn id="29" dur="13">
                                          <p:stCondLst>
                                            <p:cond delay="325"/>
                                          </p:stCondLst>
                                        </p:cTn>
                                        <p:tgtEl>
                                          <p:spTgt spid="32"/>
                                        </p:tgtEl>
                                      </p:cBhvr>
                                      <p:to x="100000" y="60000"/>
                                    </p:animScale>
                                    <p:animScale>
                                      <p:cBhvr>
                                        <p:cTn id="30" dur="83" decel="50000">
                                          <p:stCondLst>
                                            <p:cond delay="338"/>
                                          </p:stCondLst>
                                        </p:cTn>
                                        <p:tgtEl>
                                          <p:spTgt spid="32"/>
                                        </p:tgtEl>
                                      </p:cBhvr>
                                      <p:to x="100000" y="100000"/>
                                    </p:animScale>
                                    <p:animScale>
                                      <p:cBhvr>
                                        <p:cTn id="31" dur="13">
                                          <p:stCondLst>
                                            <p:cond delay="656"/>
                                          </p:stCondLst>
                                        </p:cTn>
                                        <p:tgtEl>
                                          <p:spTgt spid="32"/>
                                        </p:tgtEl>
                                      </p:cBhvr>
                                      <p:to x="100000" y="80000"/>
                                    </p:animScale>
                                    <p:animScale>
                                      <p:cBhvr>
                                        <p:cTn id="32" dur="83" decel="50000">
                                          <p:stCondLst>
                                            <p:cond delay="669"/>
                                          </p:stCondLst>
                                        </p:cTn>
                                        <p:tgtEl>
                                          <p:spTgt spid="32"/>
                                        </p:tgtEl>
                                      </p:cBhvr>
                                      <p:to x="100000" y="100000"/>
                                    </p:animScale>
                                    <p:animScale>
                                      <p:cBhvr>
                                        <p:cTn id="33" dur="13">
                                          <p:stCondLst>
                                            <p:cond delay="821"/>
                                          </p:stCondLst>
                                        </p:cTn>
                                        <p:tgtEl>
                                          <p:spTgt spid="32"/>
                                        </p:tgtEl>
                                      </p:cBhvr>
                                      <p:to x="100000" y="90000"/>
                                    </p:animScale>
                                    <p:animScale>
                                      <p:cBhvr>
                                        <p:cTn id="34" dur="83" decel="50000">
                                          <p:stCondLst>
                                            <p:cond delay="834"/>
                                          </p:stCondLst>
                                        </p:cTn>
                                        <p:tgtEl>
                                          <p:spTgt spid="32"/>
                                        </p:tgtEl>
                                      </p:cBhvr>
                                      <p:to x="100000" y="100000"/>
                                    </p:animScale>
                                    <p:animScale>
                                      <p:cBhvr>
                                        <p:cTn id="35" dur="13">
                                          <p:stCondLst>
                                            <p:cond delay="904"/>
                                          </p:stCondLst>
                                        </p:cTn>
                                        <p:tgtEl>
                                          <p:spTgt spid="32"/>
                                        </p:tgtEl>
                                      </p:cBhvr>
                                      <p:to x="100000" y="95000"/>
                                    </p:animScale>
                                    <p:animScale>
                                      <p:cBhvr>
                                        <p:cTn id="36" dur="83" decel="50000">
                                          <p:stCondLst>
                                            <p:cond delay="917"/>
                                          </p:stCondLst>
                                        </p:cTn>
                                        <p:tgtEl>
                                          <p:spTgt spid="32"/>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down)">
                                      <p:cBhvr>
                                        <p:cTn id="39" dur="290">
                                          <p:stCondLst>
                                            <p:cond delay="0"/>
                                          </p:stCondLst>
                                        </p:cTn>
                                        <p:tgtEl>
                                          <p:spTgt spid="3"/>
                                        </p:tgtEl>
                                      </p:cBhvr>
                                    </p:animEffect>
                                    <p:anim calcmode="lin" valueType="num">
                                      <p:cBhvr>
                                        <p:cTn id="40" dur="911"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41" dur="332"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42" dur="332" tmFilter="0, 0; 0.125,0.2665; 0.25,0.4; 0.375,0.465; 0.5,0.5;  0.625,0.535; 0.75,0.6; 0.875,0.7335; 1,1">
                                          <p:stCondLst>
                                            <p:cond delay="332"/>
                                          </p:stCondLst>
                                        </p:cTn>
                                        <p:tgtEl>
                                          <p:spTgt spid="3"/>
                                        </p:tgtEl>
                                        <p:attrNameLst>
                                          <p:attrName>ppt_y</p:attrName>
                                        </p:attrNameLst>
                                      </p:cBhvr>
                                      <p:tavLst>
                                        <p:tav tm="0" fmla="#ppt_y-sin(pi*$)/9">
                                          <p:val>
                                            <p:fltVal val="0"/>
                                          </p:val>
                                        </p:tav>
                                        <p:tav tm="100000">
                                          <p:val>
                                            <p:fltVal val="1"/>
                                          </p:val>
                                        </p:tav>
                                      </p:tavLst>
                                    </p:anim>
                                    <p:anim calcmode="lin" valueType="num">
                                      <p:cBhvr>
                                        <p:cTn id="43" dur="166" tmFilter="0, 0; 0.125,0.2665; 0.25,0.4; 0.375,0.465; 0.5,0.5;  0.625,0.535; 0.75,0.6; 0.875,0.7335; 1,1">
                                          <p:stCondLst>
                                            <p:cond delay="662"/>
                                          </p:stCondLst>
                                        </p:cTn>
                                        <p:tgtEl>
                                          <p:spTgt spid="3"/>
                                        </p:tgtEl>
                                        <p:attrNameLst>
                                          <p:attrName>ppt_y</p:attrName>
                                        </p:attrNameLst>
                                      </p:cBhvr>
                                      <p:tavLst>
                                        <p:tav tm="0" fmla="#ppt_y-sin(pi*$)/27">
                                          <p:val>
                                            <p:fltVal val="0"/>
                                          </p:val>
                                        </p:tav>
                                        <p:tav tm="100000">
                                          <p:val>
                                            <p:fltVal val="1"/>
                                          </p:val>
                                        </p:tav>
                                      </p:tavLst>
                                    </p:anim>
                                    <p:anim calcmode="lin" valueType="num">
                                      <p:cBhvr>
                                        <p:cTn id="44" dur="82" tmFilter="0, 0; 0.125,0.2665; 0.25,0.4; 0.375,0.465; 0.5,0.5;  0.625,0.535; 0.75,0.6; 0.875,0.7335; 1,1">
                                          <p:stCondLst>
                                            <p:cond delay="828"/>
                                          </p:stCondLst>
                                        </p:cTn>
                                        <p:tgtEl>
                                          <p:spTgt spid="3"/>
                                        </p:tgtEl>
                                        <p:attrNameLst>
                                          <p:attrName>ppt_y</p:attrName>
                                        </p:attrNameLst>
                                      </p:cBhvr>
                                      <p:tavLst>
                                        <p:tav tm="0" fmla="#ppt_y-sin(pi*$)/81">
                                          <p:val>
                                            <p:fltVal val="0"/>
                                          </p:val>
                                        </p:tav>
                                        <p:tav tm="100000">
                                          <p:val>
                                            <p:fltVal val="1"/>
                                          </p:val>
                                        </p:tav>
                                      </p:tavLst>
                                    </p:anim>
                                    <p:animScale>
                                      <p:cBhvr>
                                        <p:cTn id="45" dur="13">
                                          <p:stCondLst>
                                            <p:cond delay="325"/>
                                          </p:stCondLst>
                                        </p:cTn>
                                        <p:tgtEl>
                                          <p:spTgt spid="3"/>
                                        </p:tgtEl>
                                      </p:cBhvr>
                                      <p:to x="100000" y="60000"/>
                                    </p:animScale>
                                    <p:animScale>
                                      <p:cBhvr>
                                        <p:cTn id="46" dur="83" decel="50000">
                                          <p:stCondLst>
                                            <p:cond delay="338"/>
                                          </p:stCondLst>
                                        </p:cTn>
                                        <p:tgtEl>
                                          <p:spTgt spid="3"/>
                                        </p:tgtEl>
                                      </p:cBhvr>
                                      <p:to x="100000" y="100000"/>
                                    </p:animScale>
                                    <p:animScale>
                                      <p:cBhvr>
                                        <p:cTn id="47" dur="13">
                                          <p:stCondLst>
                                            <p:cond delay="656"/>
                                          </p:stCondLst>
                                        </p:cTn>
                                        <p:tgtEl>
                                          <p:spTgt spid="3"/>
                                        </p:tgtEl>
                                      </p:cBhvr>
                                      <p:to x="100000" y="80000"/>
                                    </p:animScale>
                                    <p:animScale>
                                      <p:cBhvr>
                                        <p:cTn id="48" dur="83" decel="50000">
                                          <p:stCondLst>
                                            <p:cond delay="669"/>
                                          </p:stCondLst>
                                        </p:cTn>
                                        <p:tgtEl>
                                          <p:spTgt spid="3"/>
                                        </p:tgtEl>
                                      </p:cBhvr>
                                      <p:to x="100000" y="100000"/>
                                    </p:animScale>
                                    <p:animScale>
                                      <p:cBhvr>
                                        <p:cTn id="49" dur="13">
                                          <p:stCondLst>
                                            <p:cond delay="821"/>
                                          </p:stCondLst>
                                        </p:cTn>
                                        <p:tgtEl>
                                          <p:spTgt spid="3"/>
                                        </p:tgtEl>
                                      </p:cBhvr>
                                      <p:to x="100000" y="90000"/>
                                    </p:animScale>
                                    <p:animScale>
                                      <p:cBhvr>
                                        <p:cTn id="50" dur="83" decel="50000">
                                          <p:stCondLst>
                                            <p:cond delay="834"/>
                                          </p:stCondLst>
                                        </p:cTn>
                                        <p:tgtEl>
                                          <p:spTgt spid="3"/>
                                        </p:tgtEl>
                                      </p:cBhvr>
                                      <p:to x="100000" y="100000"/>
                                    </p:animScale>
                                    <p:animScale>
                                      <p:cBhvr>
                                        <p:cTn id="51" dur="13">
                                          <p:stCondLst>
                                            <p:cond delay="904"/>
                                          </p:stCondLst>
                                        </p:cTn>
                                        <p:tgtEl>
                                          <p:spTgt spid="3"/>
                                        </p:tgtEl>
                                      </p:cBhvr>
                                      <p:to x="100000" y="95000"/>
                                    </p:animScale>
                                    <p:animScale>
                                      <p:cBhvr>
                                        <p:cTn id="52" dur="83" decel="50000">
                                          <p:stCondLst>
                                            <p:cond delay="917"/>
                                          </p:stCondLst>
                                        </p:cTn>
                                        <p:tgtEl>
                                          <p:spTgt spid="3"/>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down)">
                                      <p:cBhvr>
                                        <p:cTn id="55" dur="290">
                                          <p:stCondLst>
                                            <p:cond delay="0"/>
                                          </p:stCondLst>
                                        </p:cTn>
                                        <p:tgtEl>
                                          <p:spTgt spid="13"/>
                                        </p:tgtEl>
                                      </p:cBhvr>
                                    </p:animEffect>
                                    <p:anim calcmode="lin" valueType="num">
                                      <p:cBhvr>
                                        <p:cTn id="56" dur="911"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57" dur="332"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58" dur="332" tmFilter="0, 0; 0.125,0.2665; 0.25,0.4; 0.375,0.465; 0.5,0.5;  0.625,0.535; 0.75,0.6; 0.875,0.7335; 1,1">
                                          <p:stCondLst>
                                            <p:cond delay="332"/>
                                          </p:stCondLst>
                                        </p:cTn>
                                        <p:tgtEl>
                                          <p:spTgt spid="13"/>
                                        </p:tgtEl>
                                        <p:attrNameLst>
                                          <p:attrName>ppt_y</p:attrName>
                                        </p:attrNameLst>
                                      </p:cBhvr>
                                      <p:tavLst>
                                        <p:tav tm="0" fmla="#ppt_y-sin(pi*$)/9">
                                          <p:val>
                                            <p:fltVal val="0"/>
                                          </p:val>
                                        </p:tav>
                                        <p:tav tm="100000">
                                          <p:val>
                                            <p:fltVal val="1"/>
                                          </p:val>
                                        </p:tav>
                                      </p:tavLst>
                                    </p:anim>
                                    <p:anim calcmode="lin" valueType="num">
                                      <p:cBhvr>
                                        <p:cTn id="59" dur="166" tmFilter="0, 0; 0.125,0.2665; 0.25,0.4; 0.375,0.465; 0.5,0.5;  0.625,0.535; 0.75,0.6; 0.875,0.7335; 1,1">
                                          <p:stCondLst>
                                            <p:cond delay="662"/>
                                          </p:stCondLst>
                                        </p:cTn>
                                        <p:tgtEl>
                                          <p:spTgt spid="13"/>
                                        </p:tgtEl>
                                        <p:attrNameLst>
                                          <p:attrName>ppt_y</p:attrName>
                                        </p:attrNameLst>
                                      </p:cBhvr>
                                      <p:tavLst>
                                        <p:tav tm="0" fmla="#ppt_y-sin(pi*$)/27">
                                          <p:val>
                                            <p:fltVal val="0"/>
                                          </p:val>
                                        </p:tav>
                                        <p:tav tm="100000">
                                          <p:val>
                                            <p:fltVal val="1"/>
                                          </p:val>
                                        </p:tav>
                                      </p:tavLst>
                                    </p:anim>
                                    <p:anim calcmode="lin" valueType="num">
                                      <p:cBhvr>
                                        <p:cTn id="60" dur="82" tmFilter="0, 0; 0.125,0.2665; 0.25,0.4; 0.375,0.465; 0.5,0.5;  0.625,0.535; 0.75,0.6; 0.875,0.7335; 1,1">
                                          <p:stCondLst>
                                            <p:cond delay="828"/>
                                          </p:stCondLst>
                                        </p:cTn>
                                        <p:tgtEl>
                                          <p:spTgt spid="13"/>
                                        </p:tgtEl>
                                        <p:attrNameLst>
                                          <p:attrName>ppt_y</p:attrName>
                                        </p:attrNameLst>
                                      </p:cBhvr>
                                      <p:tavLst>
                                        <p:tav tm="0" fmla="#ppt_y-sin(pi*$)/81">
                                          <p:val>
                                            <p:fltVal val="0"/>
                                          </p:val>
                                        </p:tav>
                                        <p:tav tm="100000">
                                          <p:val>
                                            <p:fltVal val="1"/>
                                          </p:val>
                                        </p:tav>
                                      </p:tavLst>
                                    </p:anim>
                                    <p:animScale>
                                      <p:cBhvr>
                                        <p:cTn id="61" dur="13">
                                          <p:stCondLst>
                                            <p:cond delay="325"/>
                                          </p:stCondLst>
                                        </p:cTn>
                                        <p:tgtEl>
                                          <p:spTgt spid="13"/>
                                        </p:tgtEl>
                                      </p:cBhvr>
                                      <p:to x="100000" y="60000"/>
                                    </p:animScale>
                                    <p:animScale>
                                      <p:cBhvr>
                                        <p:cTn id="62" dur="83" decel="50000">
                                          <p:stCondLst>
                                            <p:cond delay="338"/>
                                          </p:stCondLst>
                                        </p:cTn>
                                        <p:tgtEl>
                                          <p:spTgt spid="13"/>
                                        </p:tgtEl>
                                      </p:cBhvr>
                                      <p:to x="100000" y="100000"/>
                                    </p:animScale>
                                    <p:animScale>
                                      <p:cBhvr>
                                        <p:cTn id="63" dur="13">
                                          <p:stCondLst>
                                            <p:cond delay="656"/>
                                          </p:stCondLst>
                                        </p:cTn>
                                        <p:tgtEl>
                                          <p:spTgt spid="13"/>
                                        </p:tgtEl>
                                      </p:cBhvr>
                                      <p:to x="100000" y="80000"/>
                                    </p:animScale>
                                    <p:animScale>
                                      <p:cBhvr>
                                        <p:cTn id="64" dur="83" decel="50000">
                                          <p:stCondLst>
                                            <p:cond delay="669"/>
                                          </p:stCondLst>
                                        </p:cTn>
                                        <p:tgtEl>
                                          <p:spTgt spid="13"/>
                                        </p:tgtEl>
                                      </p:cBhvr>
                                      <p:to x="100000" y="100000"/>
                                    </p:animScale>
                                    <p:animScale>
                                      <p:cBhvr>
                                        <p:cTn id="65" dur="13">
                                          <p:stCondLst>
                                            <p:cond delay="821"/>
                                          </p:stCondLst>
                                        </p:cTn>
                                        <p:tgtEl>
                                          <p:spTgt spid="13"/>
                                        </p:tgtEl>
                                      </p:cBhvr>
                                      <p:to x="100000" y="90000"/>
                                    </p:animScale>
                                    <p:animScale>
                                      <p:cBhvr>
                                        <p:cTn id="66" dur="83" decel="50000">
                                          <p:stCondLst>
                                            <p:cond delay="834"/>
                                          </p:stCondLst>
                                        </p:cTn>
                                        <p:tgtEl>
                                          <p:spTgt spid="13"/>
                                        </p:tgtEl>
                                      </p:cBhvr>
                                      <p:to x="100000" y="100000"/>
                                    </p:animScale>
                                    <p:animScale>
                                      <p:cBhvr>
                                        <p:cTn id="67" dur="13">
                                          <p:stCondLst>
                                            <p:cond delay="904"/>
                                          </p:stCondLst>
                                        </p:cTn>
                                        <p:tgtEl>
                                          <p:spTgt spid="13"/>
                                        </p:tgtEl>
                                      </p:cBhvr>
                                      <p:to x="100000" y="95000"/>
                                    </p:animScale>
                                    <p:animScale>
                                      <p:cBhvr>
                                        <p:cTn id="68" dur="83" decel="50000">
                                          <p:stCondLst>
                                            <p:cond delay="917"/>
                                          </p:stCondLst>
                                        </p:cTn>
                                        <p:tgtEl>
                                          <p:spTgt spid="13"/>
                                        </p:tgtEl>
                                      </p:cBhvr>
                                      <p:to x="100000" y="100000"/>
                                    </p:animScale>
                                  </p:childTnLst>
                                </p:cTn>
                              </p:par>
                            </p:childTnLst>
                          </p:cTn>
                        </p:par>
                        <p:par>
                          <p:cTn id="69" fill="hold">
                            <p:stCondLst>
                              <p:cond delay="1000"/>
                            </p:stCondLst>
                            <p:childTnLst>
                              <p:par>
                                <p:cTn id="70" presetID="31" presetClass="entr" presetSubtype="0" fill="hold" nodeType="afterEffect">
                                  <p:stCondLst>
                                    <p:cond delay="0"/>
                                  </p:stCondLst>
                                  <p:childTnLst>
                                    <p:set>
                                      <p:cBhvr>
                                        <p:cTn id="71" dur="1" fill="hold">
                                          <p:stCondLst>
                                            <p:cond delay="0"/>
                                          </p:stCondLst>
                                        </p:cTn>
                                        <p:tgtEl>
                                          <p:spTgt spid="21"/>
                                        </p:tgtEl>
                                        <p:attrNameLst>
                                          <p:attrName>style.visibility</p:attrName>
                                        </p:attrNameLst>
                                      </p:cBhvr>
                                      <p:to>
                                        <p:strVal val="visible"/>
                                      </p:to>
                                    </p:set>
                                    <p:anim calcmode="lin" valueType="num">
                                      <p:cBhvr>
                                        <p:cTn id="72" dur="700" fill="hold"/>
                                        <p:tgtEl>
                                          <p:spTgt spid="21"/>
                                        </p:tgtEl>
                                        <p:attrNameLst>
                                          <p:attrName>ppt_w</p:attrName>
                                        </p:attrNameLst>
                                      </p:cBhvr>
                                      <p:tavLst>
                                        <p:tav tm="0">
                                          <p:val>
                                            <p:fltVal val="0"/>
                                          </p:val>
                                        </p:tav>
                                        <p:tav tm="100000">
                                          <p:val>
                                            <p:strVal val="#ppt_w"/>
                                          </p:val>
                                        </p:tav>
                                      </p:tavLst>
                                    </p:anim>
                                    <p:anim calcmode="lin" valueType="num">
                                      <p:cBhvr>
                                        <p:cTn id="73" dur="700" fill="hold"/>
                                        <p:tgtEl>
                                          <p:spTgt spid="21"/>
                                        </p:tgtEl>
                                        <p:attrNameLst>
                                          <p:attrName>ppt_h</p:attrName>
                                        </p:attrNameLst>
                                      </p:cBhvr>
                                      <p:tavLst>
                                        <p:tav tm="0">
                                          <p:val>
                                            <p:fltVal val="0"/>
                                          </p:val>
                                        </p:tav>
                                        <p:tav tm="100000">
                                          <p:val>
                                            <p:strVal val="#ppt_h"/>
                                          </p:val>
                                        </p:tav>
                                      </p:tavLst>
                                    </p:anim>
                                    <p:anim calcmode="lin" valueType="num">
                                      <p:cBhvr>
                                        <p:cTn id="74" dur="700" fill="hold"/>
                                        <p:tgtEl>
                                          <p:spTgt spid="21"/>
                                        </p:tgtEl>
                                        <p:attrNameLst>
                                          <p:attrName>style.rotation</p:attrName>
                                        </p:attrNameLst>
                                      </p:cBhvr>
                                      <p:tavLst>
                                        <p:tav tm="0">
                                          <p:val>
                                            <p:fltVal val="90"/>
                                          </p:val>
                                        </p:tav>
                                        <p:tav tm="100000">
                                          <p:val>
                                            <p:fltVal val="0"/>
                                          </p:val>
                                        </p:tav>
                                      </p:tavLst>
                                    </p:anim>
                                    <p:animEffect transition="in" filter="fade">
                                      <p:cBhvr>
                                        <p:cTn id="75" dur="700"/>
                                        <p:tgtEl>
                                          <p:spTgt spid="21"/>
                                        </p:tgtEl>
                                      </p:cBhvr>
                                    </p:animEffect>
                                  </p:childTnLst>
                                </p:cTn>
                              </p:par>
                            </p:childTnLst>
                          </p:cTn>
                        </p:par>
                        <p:par>
                          <p:cTn id="76" fill="hold">
                            <p:stCondLst>
                              <p:cond delay="2000"/>
                            </p:stCondLst>
                            <p:childTnLst>
                              <p:par>
                                <p:cTn id="77" presetID="26" presetClass="entr" presetSubtype="0" fill="hold" grpId="0" nodeType="afterEffect">
                                  <p:stCondLst>
                                    <p:cond delay="0"/>
                                  </p:stCondLst>
                                  <p:childTnLst>
                                    <p:set>
                                      <p:cBhvr>
                                        <p:cTn id="78" dur="1" fill="hold">
                                          <p:stCondLst>
                                            <p:cond delay="0"/>
                                          </p:stCondLst>
                                        </p:cTn>
                                        <p:tgtEl>
                                          <p:spTgt spid="4"/>
                                        </p:tgtEl>
                                        <p:attrNameLst>
                                          <p:attrName>style.visibility</p:attrName>
                                        </p:attrNameLst>
                                      </p:cBhvr>
                                      <p:to>
                                        <p:strVal val="visible"/>
                                      </p:to>
                                    </p:set>
                                    <p:animEffect transition="in" filter="wipe(down)">
                                      <p:cBhvr>
                                        <p:cTn id="79" dur="290">
                                          <p:stCondLst>
                                            <p:cond delay="0"/>
                                          </p:stCondLst>
                                        </p:cTn>
                                        <p:tgtEl>
                                          <p:spTgt spid="4"/>
                                        </p:tgtEl>
                                      </p:cBhvr>
                                    </p:animEffect>
                                    <p:anim calcmode="lin" valueType="num">
                                      <p:cBhvr>
                                        <p:cTn id="80" dur="911"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81" dur="332"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82" dur="332" tmFilter="0, 0; 0.125,0.2665; 0.25,0.4; 0.375,0.465; 0.5,0.5;  0.625,0.535; 0.75,0.6; 0.875,0.7335; 1,1">
                                          <p:stCondLst>
                                            <p:cond delay="332"/>
                                          </p:stCondLst>
                                        </p:cTn>
                                        <p:tgtEl>
                                          <p:spTgt spid="4"/>
                                        </p:tgtEl>
                                        <p:attrNameLst>
                                          <p:attrName>ppt_y</p:attrName>
                                        </p:attrNameLst>
                                      </p:cBhvr>
                                      <p:tavLst>
                                        <p:tav tm="0" fmla="#ppt_y-sin(pi*$)/9">
                                          <p:val>
                                            <p:fltVal val="0"/>
                                          </p:val>
                                        </p:tav>
                                        <p:tav tm="100000">
                                          <p:val>
                                            <p:fltVal val="1"/>
                                          </p:val>
                                        </p:tav>
                                      </p:tavLst>
                                    </p:anim>
                                    <p:anim calcmode="lin" valueType="num">
                                      <p:cBhvr>
                                        <p:cTn id="83" dur="166" tmFilter="0, 0; 0.125,0.2665; 0.25,0.4; 0.375,0.465; 0.5,0.5;  0.625,0.535; 0.75,0.6; 0.875,0.7335; 1,1">
                                          <p:stCondLst>
                                            <p:cond delay="662"/>
                                          </p:stCondLst>
                                        </p:cTn>
                                        <p:tgtEl>
                                          <p:spTgt spid="4"/>
                                        </p:tgtEl>
                                        <p:attrNameLst>
                                          <p:attrName>ppt_y</p:attrName>
                                        </p:attrNameLst>
                                      </p:cBhvr>
                                      <p:tavLst>
                                        <p:tav tm="0" fmla="#ppt_y-sin(pi*$)/27">
                                          <p:val>
                                            <p:fltVal val="0"/>
                                          </p:val>
                                        </p:tav>
                                        <p:tav tm="100000">
                                          <p:val>
                                            <p:fltVal val="1"/>
                                          </p:val>
                                        </p:tav>
                                      </p:tavLst>
                                    </p:anim>
                                    <p:anim calcmode="lin" valueType="num">
                                      <p:cBhvr>
                                        <p:cTn id="84" dur="82" tmFilter="0, 0; 0.125,0.2665; 0.25,0.4; 0.375,0.465; 0.5,0.5;  0.625,0.535; 0.75,0.6; 0.875,0.7335; 1,1">
                                          <p:stCondLst>
                                            <p:cond delay="828"/>
                                          </p:stCondLst>
                                        </p:cTn>
                                        <p:tgtEl>
                                          <p:spTgt spid="4"/>
                                        </p:tgtEl>
                                        <p:attrNameLst>
                                          <p:attrName>ppt_y</p:attrName>
                                        </p:attrNameLst>
                                      </p:cBhvr>
                                      <p:tavLst>
                                        <p:tav tm="0" fmla="#ppt_y-sin(pi*$)/81">
                                          <p:val>
                                            <p:fltVal val="0"/>
                                          </p:val>
                                        </p:tav>
                                        <p:tav tm="100000">
                                          <p:val>
                                            <p:fltVal val="1"/>
                                          </p:val>
                                        </p:tav>
                                      </p:tavLst>
                                    </p:anim>
                                    <p:animScale>
                                      <p:cBhvr>
                                        <p:cTn id="85" dur="13">
                                          <p:stCondLst>
                                            <p:cond delay="325"/>
                                          </p:stCondLst>
                                        </p:cTn>
                                        <p:tgtEl>
                                          <p:spTgt spid="4"/>
                                        </p:tgtEl>
                                      </p:cBhvr>
                                      <p:to x="100000" y="60000"/>
                                    </p:animScale>
                                    <p:animScale>
                                      <p:cBhvr>
                                        <p:cTn id="86" dur="83" decel="50000">
                                          <p:stCondLst>
                                            <p:cond delay="338"/>
                                          </p:stCondLst>
                                        </p:cTn>
                                        <p:tgtEl>
                                          <p:spTgt spid="4"/>
                                        </p:tgtEl>
                                      </p:cBhvr>
                                      <p:to x="100000" y="100000"/>
                                    </p:animScale>
                                    <p:animScale>
                                      <p:cBhvr>
                                        <p:cTn id="87" dur="13">
                                          <p:stCondLst>
                                            <p:cond delay="656"/>
                                          </p:stCondLst>
                                        </p:cTn>
                                        <p:tgtEl>
                                          <p:spTgt spid="4"/>
                                        </p:tgtEl>
                                      </p:cBhvr>
                                      <p:to x="100000" y="80000"/>
                                    </p:animScale>
                                    <p:animScale>
                                      <p:cBhvr>
                                        <p:cTn id="88" dur="83" decel="50000">
                                          <p:stCondLst>
                                            <p:cond delay="669"/>
                                          </p:stCondLst>
                                        </p:cTn>
                                        <p:tgtEl>
                                          <p:spTgt spid="4"/>
                                        </p:tgtEl>
                                      </p:cBhvr>
                                      <p:to x="100000" y="100000"/>
                                    </p:animScale>
                                    <p:animScale>
                                      <p:cBhvr>
                                        <p:cTn id="89" dur="13">
                                          <p:stCondLst>
                                            <p:cond delay="821"/>
                                          </p:stCondLst>
                                        </p:cTn>
                                        <p:tgtEl>
                                          <p:spTgt spid="4"/>
                                        </p:tgtEl>
                                      </p:cBhvr>
                                      <p:to x="100000" y="90000"/>
                                    </p:animScale>
                                    <p:animScale>
                                      <p:cBhvr>
                                        <p:cTn id="90" dur="83" decel="50000">
                                          <p:stCondLst>
                                            <p:cond delay="834"/>
                                          </p:stCondLst>
                                        </p:cTn>
                                        <p:tgtEl>
                                          <p:spTgt spid="4"/>
                                        </p:tgtEl>
                                      </p:cBhvr>
                                      <p:to x="100000" y="100000"/>
                                    </p:animScale>
                                    <p:animScale>
                                      <p:cBhvr>
                                        <p:cTn id="91" dur="13">
                                          <p:stCondLst>
                                            <p:cond delay="904"/>
                                          </p:stCondLst>
                                        </p:cTn>
                                        <p:tgtEl>
                                          <p:spTgt spid="4"/>
                                        </p:tgtEl>
                                      </p:cBhvr>
                                      <p:to x="100000" y="95000"/>
                                    </p:animScale>
                                    <p:animScale>
                                      <p:cBhvr>
                                        <p:cTn id="92" dur="83" decel="50000">
                                          <p:stCondLst>
                                            <p:cond delay="917"/>
                                          </p:stCondLst>
                                        </p:cTn>
                                        <p:tgtEl>
                                          <p:spTgt spid="4"/>
                                        </p:tgtEl>
                                      </p:cBhvr>
                                      <p:to x="100000" y="100000"/>
                                    </p:animScale>
                                  </p:childTnLst>
                                </p:cTn>
                              </p:par>
                              <p:par>
                                <p:cTn id="93" presetID="26" presetClass="entr" presetSubtype="0" fill="hold" grpId="0" nodeType="withEffect">
                                  <p:stCondLst>
                                    <p:cond delay="0"/>
                                  </p:stCondLst>
                                  <p:childTnLst>
                                    <p:set>
                                      <p:cBhvr>
                                        <p:cTn id="94" dur="1" fill="hold">
                                          <p:stCondLst>
                                            <p:cond delay="0"/>
                                          </p:stCondLst>
                                        </p:cTn>
                                        <p:tgtEl>
                                          <p:spTgt spid="7"/>
                                        </p:tgtEl>
                                        <p:attrNameLst>
                                          <p:attrName>style.visibility</p:attrName>
                                        </p:attrNameLst>
                                      </p:cBhvr>
                                      <p:to>
                                        <p:strVal val="visible"/>
                                      </p:to>
                                    </p:set>
                                    <p:animEffect transition="in" filter="wipe(down)">
                                      <p:cBhvr>
                                        <p:cTn id="95" dur="290">
                                          <p:stCondLst>
                                            <p:cond delay="0"/>
                                          </p:stCondLst>
                                        </p:cTn>
                                        <p:tgtEl>
                                          <p:spTgt spid="7"/>
                                        </p:tgtEl>
                                      </p:cBhvr>
                                    </p:animEffect>
                                    <p:anim calcmode="lin" valueType="num">
                                      <p:cBhvr>
                                        <p:cTn id="96" dur="911"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7" dur="332"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98" dur="332" tmFilter="0, 0; 0.125,0.2665; 0.25,0.4; 0.375,0.465; 0.5,0.5;  0.625,0.535; 0.75,0.6; 0.875,0.7335; 1,1">
                                          <p:stCondLst>
                                            <p:cond delay="332"/>
                                          </p:stCondLst>
                                        </p:cTn>
                                        <p:tgtEl>
                                          <p:spTgt spid="7"/>
                                        </p:tgtEl>
                                        <p:attrNameLst>
                                          <p:attrName>ppt_y</p:attrName>
                                        </p:attrNameLst>
                                      </p:cBhvr>
                                      <p:tavLst>
                                        <p:tav tm="0" fmla="#ppt_y-sin(pi*$)/9">
                                          <p:val>
                                            <p:fltVal val="0"/>
                                          </p:val>
                                        </p:tav>
                                        <p:tav tm="100000">
                                          <p:val>
                                            <p:fltVal val="1"/>
                                          </p:val>
                                        </p:tav>
                                      </p:tavLst>
                                    </p:anim>
                                    <p:anim calcmode="lin" valueType="num">
                                      <p:cBhvr>
                                        <p:cTn id="99" dur="166" tmFilter="0, 0; 0.125,0.2665; 0.25,0.4; 0.375,0.465; 0.5,0.5;  0.625,0.535; 0.75,0.6; 0.875,0.7335; 1,1">
                                          <p:stCondLst>
                                            <p:cond delay="662"/>
                                          </p:stCondLst>
                                        </p:cTn>
                                        <p:tgtEl>
                                          <p:spTgt spid="7"/>
                                        </p:tgtEl>
                                        <p:attrNameLst>
                                          <p:attrName>ppt_y</p:attrName>
                                        </p:attrNameLst>
                                      </p:cBhvr>
                                      <p:tavLst>
                                        <p:tav tm="0" fmla="#ppt_y-sin(pi*$)/27">
                                          <p:val>
                                            <p:fltVal val="0"/>
                                          </p:val>
                                        </p:tav>
                                        <p:tav tm="100000">
                                          <p:val>
                                            <p:fltVal val="1"/>
                                          </p:val>
                                        </p:tav>
                                      </p:tavLst>
                                    </p:anim>
                                    <p:anim calcmode="lin" valueType="num">
                                      <p:cBhvr>
                                        <p:cTn id="100" dur="82" tmFilter="0, 0; 0.125,0.2665; 0.25,0.4; 0.375,0.465; 0.5,0.5;  0.625,0.535; 0.75,0.6; 0.875,0.7335; 1,1">
                                          <p:stCondLst>
                                            <p:cond delay="828"/>
                                          </p:stCondLst>
                                        </p:cTn>
                                        <p:tgtEl>
                                          <p:spTgt spid="7"/>
                                        </p:tgtEl>
                                        <p:attrNameLst>
                                          <p:attrName>ppt_y</p:attrName>
                                        </p:attrNameLst>
                                      </p:cBhvr>
                                      <p:tavLst>
                                        <p:tav tm="0" fmla="#ppt_y-sin(pi*$)/81">
                                          <p:val>
                                            <p:fltVal val="0"/>
                                          </p:val>
                                        </p:tav>
                                        <p:tav tm="100000">
                                          <p:val>
                                            <p:fltVal val="1"/>
                                          </p:val>
                                        </p:tav>
                                      </p:tavLst>
                                    </p:anim>
                                    <p:animScale>
                                      <p:cBhvr>
                                        <p:cTn id="101" dur="13">
                                          <p:stCondLst>
                                            <p:cond delay="325"/>
                                          </p:stCondLst>
                                        </p:cTn>
                                        <p:tgtEl>
                                          <p:spTgt spid="7"/>
                                        </p:tgtEl>
                                      </p:cBhvr>
                                      <p:to x="100000" y="60000"/>
                                    </p:animScale>
                                    <p:animScale>
                                      <p:cBhvr>
                                        <p:cTn id="102" dur="83" decel="50000">
                                          <p:stCondLst>
                                            <p:cond delay="338"/>
                                          </p:stCondLst>
                                        </p:cTn>
                                        <p:tgtEl>
                                          <p:spTgt spid="7"/>
                                        </p:tgtEl>
                                      </p:cBhvr>
                                      <p:to x="100000" y="100000"/>
                                    </p:animScale>
                                    <p:animScale>
                                      <p:cBhvr>
                                        <p:cTn id="103" dur="13">
                                          <p:stCondLst>
                                            <p:cond delay="656"/>
                                          </p:stCondLst>
                                        </p:cTn>
                                        <p:tgtEl>
                                          <p:spTgt spid="7"/>
                                        </p:tgtEl>
                                      </p:cBhvr>
                                      <p:to x="100000" y="80000"/>
                                    </p:animScale>
                                    <p:animScale>
                                      <p:cBhvr>
                                        <p:cTn id="104" dur="83" decel="50000">
                                          <p:stCondLst>
                                            <p:cond delay="669"/>
                                          </p:stCondLst>
                                        </p:cTn>
                                        <p:tgtEl>
                                          <p:spTgt spid="7"/>
                                        </p:tgtEl>
                                      </p:cBhvr>
                                      <p:to x="100000" y="100000"/>
                                    </p:animScale>
                                    <p:animScale>
                                      <p:cBhvr>
                                        <p:cTn id="105" dur="13">
                                          <p:stCondLst>
                                            <p:cond delay="821"/>
                                          </p:stCondLst>
                                        </p:cTn>
                                        <p:tgtEl>
                                          <p:spTgt spid="7"/>
                                        </p:tgtEl>
                                      </p:cBhvr>
                                      <p:to x="100000" y="90000"/>
                                    </p:animScale>
                                    <p:animScale>
                                      <p:cBhvr>
                                        <p:cTn id="106" dur="83" decel="50000">
                                          <p:stCondLst>
                                            <p:cond delay="834"/>
                                          </p:stCondLst>
                                        </p:cTn>
                                        <p:tgtEl>
                                          <p:spTgt spid="7"/>
                                        </p:tgtEl>
                                      </p:cBhvr>
                                      <p:to x="100000" y="100000"/>
                                    </p:animScale>
                                    <p:animScale>
                                      <p:cBhvr>
                                        <p:cTn id="107" dur="13">
                                          <p:stCondLst>
                                            <p:cond delay="904"/>
                                          </p:stCondLst>
                                        </p:cTn>
                                        <p:tgtEl>
                                          <p:spTgt spid="7"/>
                                        </p:tgtEl>
                                      </p:cBhvr>
                                      <p:to x="100000" y="95000"/>
                                    </p:animScale>
                                    <p:animScale>
                                      <p:cBhvr>
                                        <p:cTn id="108" dur="83" decel="50000">
                                          <p:stCondLst>
                                            <p:cond delay="917"/>
                                          </p:stCondLst>
                                        </p:cTn>
                                        <p:tgtEl>
                                          <p:spTgt spid="7"/>
                                        </p:tgtEl>
                                      </p:cBhvr>
                                      <p:to x="100000" y="100000"/>
                                    </p:animScale>
                                  </p:childTnLst>
                                </p:cTn>
                              </p:par>
                              <p:par>
                                <p:cTn id="109" presetID="26" presetClass="entr" presetSubtype="0" fill="hold" grpId="0" nodeType="withEffect">
                                  <p:stCondLst>
                                    <p:cond delay="0"/>
                                  </p:stCondLst>
                                  <p:childTnLst>
                                    <p:set>
                                      <p:cBhvr>
                                        <p:cTn id="110" dur="1" fill="hold">
                                          <p:stCondLst>
                                            <p:cond delay="0"/>
                                          </p:stCondLst>
                                        </p:cTn>
                                        <p:tgtEl>
                                          <p:spTgt spid="33"/>
                                        </p:tgtEl>
                                        <p:attrNameLst>
                                          <p:attrName>style.visibility</p:attrName>
                                        </p:attrNameLst>
                                      </p:cBhvr>
                                      <p:to>
                                        <p:strVal val="visible"/>
                                      </p:to>
                                    </p:set>
                                    <p:animEffect transition="in" filter="wipe(down)">
                                      <p:cBhvr>
                                        <p:cTn id="111" dur="290">
                                          <p:stCondLst>
                                            <p:cond delay="0"/>
                                          </p:stCondLst>
                                        </p:cTn>
                                        <p:tgtEl>
                                          <p:spTgt spid="33"/>
                                        </p:tgtEl>
                                      </p:cBhvr>
                                    </p:animEffect>
                                    <p:anim calcmode="lin" valueType="num">
                                      <p:cBhvr>
                                        <p:cTn id="112" dur="911"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113" dur="332"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114" dur="332" tmFilter="0, 0; 0.125,0.2665; 0.25,0.4; 0.375,0.465; 0.5,0.5;  0.625,0.535; 0.75,0.6; 0.875,0.7335; 1,1">
                                          <p:stCondLst>
                                            <p:cond delay="332"/>
                                          </p:stCondLst>
                                        </p:cTn>
                                        <p:tgtEl>
                                          <p:spTgt spid="33"/>
                                        </p:tgtEl>
                                        <p:attrNameLst>
                                          <p:attrName>ppt_y</p:attrName>
                                        </p:attrNameLst>
                                      </p:cBhvr>
                                      <p:tavLst>
                                        <p:tav tm="0" fmla="#ppt_y-sin(pi*$)/9">
                                          <p:val>
                                            <p:fltVal val="0"/>
                                          </p:val>
                                        </p:tav>
                                        <p:tav tm="100000">
                                          <p:val>
                                            <p:fltVal val="1"/>
                                          </p:val>
                                        </p:tav>
                                      </p:tavLst>
                                    </p:anim>
                                    <p:anim calcmode="lin" valueType="num">
                                      <p:cBhvr>
                                        <p:cTn id="115" dur="166" tmFilter="0, 0; 0.125,0.2665; 0.25,0.4; 0.375,0.465; 0.5,0.5;  0.625,0.535; 0.75,0.6; 0.875,0.7335; 1,1">
                                          <p:stCondLst>
                                            <p:cond delay="662"/>
                                          </p:stCondLst>
                                        </p:cTn>
                                        <p:tgtEl>
                                          <p:spTgt spid="33"/>
                                        </p:tgtEl>
                                        <p:attrNameLst>
                                          <p:attrName>ppt_y</p:attrName>
                                        </p:attrNameLst>
                                      </p:cBhvr>
                                      <p:tavLst>
                                        <p:tav tm="0" fmla="#ppt_y-sin(pi*$)/27">
                                          <p:val>
                                            <p:fltVal val="0"/>
                                          </p:val>
                                        </p:tav>
                                        <p:tav tm="100000">
                                          <p:val>
                                            <p:fltVal val="1"/>
                                          </p:val>
                                        </p:tav>
                                      </p:tavLst>
                                    </p:anim>
                                    <p:anim calcmode="lin" valueType="num">
                                      <p:cBhvr>
                                        <p:cTn id="116" dur="82" tmFilter="0, 0; 0.125,0.2665; 0.25,0.4; 0.375,0.465; 0.5,0.5;  0.625,0.535; 0.75,0.6; 0.875,0.7335; 1,1">
                                          <p:stCondLst>
                                            <p:cond delay="828"/>
                                          </p:stCondLst>
                                        </p:cTn>
                                        <p:tgtEl>
                                          <p:spTgt spid="33"/>
                                        </p:tgtEl>
                                        <p:attrNameLst>
                                          <p:attrName>ppt_y</p:attrName>
                                        </p:attrNameLst>
                                      </p:cBhvr>
                                      <p:tavLst>
                                        <p:tav tm="0" fmla="#ppt_y-sin(pi*$)/81">
                                          <p:val>
                                            <p:fltVal val="0"/>
                                          </p:val>
                                        </p:tav>
                                        <p:tav tm="100000">
                                          <p:val>
                                            <p:fltVal val="1"/>
                                          </p:val>
                                        </p:tav>
                                      </p:tavLst>
                                    </p:anim>
                                    <p:animScale>
                                      <p:cBhvr>
                                        <p:cTn id="117" dur="13">
                                          <p:stCondLst>
                                            <p:cond delay="325"/>
                                          </p:stCondLst>
                                        </p:cTn>
                                        <p:tgtEl>
                                          <p:spTgt spid="33"/>
                                        </p:tgtEl>
                                      </p:cBhvr>
                                      <p:to x="100000" y="60000"/>
                                    </p:animScale>
                                    <p:animScale>
                                      <p:cBhvr>
                                        <p:cTn id="118" dur="83" decel="50000">
                                          <p:stCondLst>
                                            <p:cond delay="338"/>
                                          </p:stCondLst>
                                        </p:cTn>
                                        <p:tgtEl>
                                          <p:spTgt spid="33"/>
                                        </p:tgtEl>
                                      </p:cBhvr>
                                      <p:to x="100000" y="100000"/>
                                    </p:animScale>
                                    <p:animScale>
                                      <p:cBhvr>
                                        <p:cTn id="119" dur="13">
                                          <p:stCondLst>
                                            <p:cond delay="656"/>
                                          </p:stCondLst>
                                        </p:cTn>
                                        <p:tgtEl>
                                          <p:spTgt spid="33"/>
                                        </p:tgtEl>
                                      </p:cBhvr>
                                      <p:to x="100000" y="80000"/>
                                    </p:animScale>
                                    <p:animScale>
                                      <p:cBhvr>
                                        <p:cTn id="120" dur="83" decel="50000">
                                          <p:stCondLst>
                                            <p:cond delay="669"/>
                                          </p:stCondLst>
                                        </p:cTn>
                                        <p:tgtEl>
                                          <p:spTgt spid="33"/>
                                        </p:tgtEl>
                                      </p:cBhvr>
                                      <p:to x="100000" y="100000"/>
                                    </p:animScale>
                                    <p:animScale>
                                      <p:cBhvr>
                                        <p:cTn id="121" dur="13">
                                          <p:stCondLst>
                                            <p:cond delay="821"/>
                                          </p:stCondLst>
                                        </p:cTn>
                                        <p:tgtEl>
                                          <p:spTgt spid="33"/>
                                        </p:tgtEl>
                                      </p:cBhvr>
                                      <p:to x="100000" y="90000"/>
                                    </p:animScale>
                                    <p:animScale>
                                      <p:cBhvr>
                                        <p:cTn id="122" dur="83" decel="50000">
                                          <p:stCondLst>
                                            <p:cond delay="834"/>
                                          </p:stCondLst>
                                        </p:cTn>
                                        <p:tgtEl>
                                          <p:spTgt spid="33"/>
                                        </p:tgtEl>
                                      </p:cBhvr>
                                      <p:to x="100000" y="100000"/>
                                    </p:animScale>
                                    <p:animScale>
                                      <p:cBhvr>
                                        <p:cTn id="123" dur="13">
                                          <p:stCondLst>
                                            <p:cond delay="904"/>
                                          </p:stCondLst>
                                        </p:cTn>
                                        <p:tgtEl>
                                          <p:spTgt spid="33"/>
                                        </p:tgtEl>
                                      </p:cBhvr>
                                      <p:to x="100000" y="95000"/>
                                    </p:animScale>
                                    <p:animScale>
                                      <p:cBhvr>
                                        <p:cTn id="124" dur="83" decel="50000">
                                          <p:stCondLst>
                                            <p:cond delay="917"/>
                                          </p:stCondLst>
                                        </p:cTn>
                                        <p:tgtEl>
                                          <p:spTgt spid="33"/>
                                        </p:tgtEl>
                                      </p:cBhvr>
                                      <p:to x="100000" y="100000"/>
                                    </p:animScale>
                                  </p:childTnLst>
                                </p:cTn>
                              </p:par>
                              <p:par>
                                <p:cTn id="125" presetID="26" presetClass="entr" presetSubtype="0" fill="hold" grpId="0" nodeType="withEffect">
                                  <p:stCondLst>
                                    <p:cond delay="0"/>
                                  </p:stCondLst>
                                  <p:childTnLst>
                                    <p:set>
                                      <p:cBhvr>
                                        <p:cTn id="126" dur="1" fill="hold">
                                          <p:stCondLst>
                                            <p:cond delay="0"/>
                                          </p:stCondLst>
                                        </p:cTn>
                                        <p:tgtEl>
                                          <p:spTgt spid="9"/>
                                        </p:tgtEl>
                                        <p:attrNameLst>
                                          <p:attrName>style.visibility</p:attrName>
                                        </p:attrNameLst>
                                      </p:cBhvr>
                                      <p:to>
                                        <p:strVal val="visible"/>
                                      </p:to>
                                    </p:set>
                                    <p:animEffect transition="in" filter="wipe(down)">
                                      <p:cBhvr>
                                        <p:cTn id="127" dur="290">
                                          <p:stCondLst>
                                            <p:cond delay="0"/>
                                          </p:stCondLst>
                                        </p:cTn>
                                        <p:tgtEl>
                                          <p:spTgt spid="9"/>
                                        </p:tgtEl>
                                      </p:cBhvr>
                                    </p:animEffect>
                                    <p:anim calcmode="lin" valueType="num">
                                      <p:cBhvr>
                                        <p:cTn id="128" dur="911"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29" dur="332"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30" dur="332" tmFilter="0, 0; 0.125,0.2665; 0.25,0.4; 0.375,0.465; 0.5,0.5;  0.625,0.535; 0.75,0.6; 0.875,0.7335; 1,1">
                                          <p:stCondLst>
                                            <p:cond delay="332"/>
                                          </p:stCondLst>
                                        </p:cTn>
                                        <p:tgtEl>
                                          <p:spTgt spid="9"/>
                                        </p:tgtEl>
                                        <p:attrNameLst>
                                          <p:attrName>ppt_y</p:attrName>
                                        </p:attrNameLst>
                                      </p:cBhvr>
                                      <p:tavLst>
                                        <p:tav tm="0" fmla="#ppt_y-sin(pi*$)/9">
                                          <p:val>
                                            <p:fltVal val="0"/>
                                          </p:val>
                                        </p:tav>
                                        <p:tav tm="100000">
                                          <p:val>
                                            <p:fltVal val="1"/>
                                          </p:val>
                                        </p:tav>
                                      </p:tavLst>
                                    </p:anim>
                                    <p:anim calcmode="lin" valueType="num">
                                      <p:cBhvr>
                                        <p:cTn id="131" dur="166" tmFilter="0, 0; 0.125,0.2665; 0.25,0.4; 0.375,0.465; 0.5,0.5;  0.625,0.535; 0.75,0.6; 0.875,0.7335; 1,1">
                                          <p:stCondLst>
                                            <p:cond delay="662"/>
                                          </p:stCondLst>
                                        </p:cTn>
                                        <p:tgtEl>
                                          <p:spTgt spid="9"/>
                                        </p:tgtEl>
                                        <p:attrNameLst>
                                          <p:attrName>ppt_y</p:attrName>
                                        </p:attrNameLst>
                                      </p:cBhvr>
                                      <p:tavLst>
                                        <p:tav tm="0" fmla="#ppt_y-sin(pi*$)/27">
                                          <p:val>
                                            <p:fltVal val="0"/>
                                          </p:val>
                                        </p:tav>
                                        <p:tav tm="100000">
                                          <p:val>
                                            <p:fltVal val="1"/>
                                          </p:val>
                                        </p:tav>
                                      </p:tavLst>
                                    </p:anim>
                                    <p:anim calcmode="lin" valueType="num">
                                      <p:cBhvr>
                                        <p:cTn id="132" dur="82" tmFilter="0, 0; 0.125,0.2665; 0.25,0.4; 0.375,0.465; 0.5,0.5;  0.625,0.535; 0.75,0.6; 0.875,0.7335; 1,1">
                                          <p:stCondLst>
                                            <p:cond delay="828"/>
                                          </p:stCondLst>
                                        </p:cTn>
                                        <p:tgtEl>
                                          <p:spTgt spid="9"/>
                                        </p:tgtEl>
                                        <p:attrNameLst>
                                          <p:attrName>ppt_y</p:attrName>
                                        </p:attrNameLst>
                                      </p:cBhvr>
                                      <p:tavLst>
                                        <p:tav tm="0" fmla="#ppt_y-sin(pi*$)/81">
                                          <p:val>
                                            <p:fltVal val="0"/>
                                          </p:val>
                                        </p:tav>
                                        <p:tav tm="100000">
                                          <p:val>
                                            <p:fltVal val="1"/>
                                          </p:val>
                                        </p:tav>
                                      </p:tavLst>
                                    </p:anim>
                                    <p:animScale>
                                      <p:cBhvr>
                                        <p:cTn id="133" dur="13">
                                          <p:stCondLst>
                                            <p:cond delay="325"/>
                                          </p:stCondLst>
                                        </p:cTn>
                                        <p:tgtEl>
                                          <p:spTgt spid="9"/>
                                        </p:tgtEl>
                                      </p:cBhvr>
                                      <p:to x="100000" y="60000"/>
                                    </p:animScale>
                                    <p:animScale>
                                      <p:cBhvr>
                                        <p:cTn id="134" dur="83" decel="50000">
                                          <p:stCondLst>
                                            <p:cond delay="338"/>
                                          </p:stCondLst>
                                        </p:cTn>
                                        <p:tgtEl>
                                          <p:spTgt spid="9"/>
                                        </p:tgtEl>
                                      </p:cBhvr>
                                      <p:to x="100000" y="100000"/>
                                    </p:animScale>
                                    <p:animScale>
                                      <p:cBhvr>
                                        <p:cTn id="135" dur="13">
                                          <p:stCondLst>
                                            <p:cond delay="656"/>
                                          </p:stCondLst>
                                        </p:cTn>
                                        <p:tgtEl>
                                          <p:spTgt spid="9"/>
                                        </p:tgtEl>
                                      </p:cBhvr>
                                      <p:to x="100000" y="80000"/>
                                    </p:animScale>
                                    <p:animScale>
                                      <p:cBhvr>
                                        <p:cTn id="136" dur="83" decel="50000">
                                          <p:stCondLst>
                                            <p:cond delay="669"/>
                                          </p:stCondLst>
                                        </p:cTn>
                                        <p:tgtEl>
                                          <p:spTgt spid="9"/>
                                        </p:tgtEl>
                                      </p:cBhvr>
                                      <p:to x="100000" y="100000"/>
                                    </p:animScale>
                                    <p:animScale>
                                      <p:cBhvr>
                                        <p:cTn id="137" dur="13">
                                          <p:stCondLst>
                                            <p:cond delay="821"/>
                                          </p:stCondLst>
                                        </p:cTn>
                                        <p:tgtEl>
                                          <p:spTgt spid="9"/>
                                        </p:tgtEl>
                                      </p:cBhvr>
                                      <p:to x="100000" y="90000"/>
                                    </p:animScale>
                                    <p:animScale>
                                      <p:cBhvr>
                                        <p:cTn id="138" dur="83" decel="50000">
                                          <p:stCondLst>
                                            <p:cond delay="834"/>
                                          </p:stCondLst>
                                        </p:cTn>
                                        <p:tgtEl>
                                          <p:spTgt spid="9"/>
                                        </p:tgtEl>
                                      </p:cBhvr>
                                      <p:to x="100000" y="100000"/>
                                    </p:animScale>
                                    <p:animScale>
                                      <p:cBhvr>
                                        <p:cTn id="139" dur="13">
                                          <p:stCondLst>
                                            <p:cond delay="904"/>
                                          </p:stCondLst>
                                        </p:cTn>
                                        <p:tgtEl>
                                          <p:spTgt spid="9"/>
                                        </p:tgtEl>
                                      </p:cBhvr>
                                      <p:to x="100000" y="95000"/>
                                    </p:animScale>
                                    <p:animScale>
                                      <p:cBhvr>
                                        <p:cTn id="140" dur="83" decel="50000">
                                          <p:stCondLst>
                                            <p:cond delay="917"/>
                                          </p:stCondLst>
                                        </p:cTn>
                                        <p:tgtEl>
                                          <p:spTgt spid="9"/>
                                        </p:tgtEl>
                                      </p:cBhvr>
                                      <p:to x="100000" y="100000"/>
                                    </p:animScale>
                                  </p:childTnLst>
                                </p:cTn>
                              </p:par>
                            </p:childTnLst>
                          </p:cTn>
                        </p:par>
                        <p:par>
                          <p:cTn id="141" fill="hold">
                            <p:stCondLst>
                              <p:cond delay="3000"/>
                            </p:stCondLst>
                            <p:childTnLst>
                              <p:par>
                                <p:cTn id="142" presetID="31" presetClass="entr" presetSubtype="0" fill="hold" nodeType="afterEffect">
                                  <p:stCondLst>
                                    <p:cond delay="0"/>
                                  </p:stCondLst>
                                  <p:childTnLst>
                                    <p:set>
                                      <p:cBhvr>
                                        <p:cTn id="143" dur="1" fill="hold">
                                          <p:stCondLst>
                                            <p:cond delay="0"/>
                                          </p:stCondLst>
                                        </p:cTn>
                                        <p:tgtEl>
                                          <p:spTgt spid="22"/>
                                        </p:tgtEl>
                                        <p:attrNameLst>
                                          <p:attrName>style.visibility</p:attrName>
                                        </p:attrNameLst>
                                      </p:cBhvr>
                                      <p:to>
                                        <p:strVal val="visible"/>
                                      </p:to>
                                    </p:set>
                                    <p:anim calcmode="lin" valueType="num">
                                      <p:cBhvr>
                                        <p:cTn id="144" dur="700" fill="hold"/>
                                        <p:tgtEl>
                                          <p:spTgt spid="22"/>
                                        </p:tgtEl>
                                        <p:attrNameLst>
                                          <p:attrName>ppt_w</p:attrName>
                                        </p:attrNameLst>
                                      </p:cBhvr>
                                      <p:tavLst>
                                        <p:tav tm="0">
                                          <p:val>
                                            <p:fltVal val="0"/>
                                          </p:val>
                                        </p:tav>
                                        <p:tav tm="100000">
                                          <p:val>
                                            <p:strVal val="#ppt_w"/>
                                          </p:val>
                                        </p:tav>
                                      </p:tavLst>
                                    </p:anim>
                                    <p:anim calcmode="lin" valueType="num">
                                      <p:cBhvr>
                                        <p:cTn id="145" dur="700" fill="hold"/>
                                        <p:tgtEl>
                                          <p:spTgt spid="22"/>
                                        </p:tgtEl>
                                        <p:attrNameLst>
                                          <p:attrName>ppt_h</p:attrName>
                                        </p:attrNameLst>
                                      </p:cBhvr>
                                      <p:tavLst>
                                        <p:tav tm="0">
                                          <p:val>
                                            <p:fltVal val="0"/>
                                          </p:val>
                                        </p:tav>
                                        <p:tav tm="100000">
                                          <p:val>
                                            <p:strVal val="#ppt_h"/>
                                          </p:val>
                                        </p:tav>
                                      </p:tavLst>
                                    </p:anim>
                                    <p:anim calcmode="lin" valueType="num">
                                      <p:cBhvr>
                                        <p:cTn id="146" dur="700" fill="hold"/>
                                        <p:tgtEl>
                                          <p:spTgt spid="22"/>
                                        </p:tgtEl>
                                        <p:attrNameLst>
                                          <p:attrName>style.rotation</p:attrName>
                                        </p:attrNameLst>
                                      </p:cBhvr>
                                      <p:tavLst>
                                        <p:tav tm="0">
                                          <p:val>
                                            <p:fltVal val="90"/>
                                          </p:val>
                                        </p:tav>
                                        <p:tav tm="100000">
                                          <p:val>
                                            <p:fltVal val="0"/>
                                          </p:val>
                                        </p:tav>
                                      </p:tavLst>
                                    </p:anim>
                                    <p:animEffect transition="in" filter="fade">
                                      <p:cBhvr>
                                        <p:cTn id="147" dur="700"/>
                                        <p:tgtEl>
                                          <p:spTgt spid="22"/>
                                        </p:tgtEl>
                                      </p:cBhvr>
                                    </p:animEffect>
                                  </p:childTnLst>
                                </p:cTn>
                              </p:par>
                            </p:childTnLst>
                          </p:cTn>
                        </p:par>
                        <p:par>
                          <p:cTn id="148" fill="hold">
                            <p:stCondLst>
                              <p:cond delay="3700"/>
                            </p:stCondLst>
                            <p:childTnLst>
                              <p:par>
                                <p:cTn id="149" presetID="26" presetClass="entr" presetSubtype="0" fill="hold" grpId="0" nodeType="afterEffect">
                                  <p:stCondLst>
                                    <p:cond delay="0"/>
                                  </p:stCondLst>
                                  <p:childTnLst>
                                    <p:set>
                                      <p:cBhvr>
                                        <p:cTn id="150" dur="1" fill="hold">
                                          <p:stCondLst>
                                            <p:cond delay="0"/>
                                          </p:stCondLst>
                                        </p:cTn>
                                        <p:tgtEl>
                                          <p:spTgt spid="5"/>
                                        </p:tgtEl>
                                        <p:attrNameLst>
                                          <p:attrName>style.visibility</p:attrName>
                                        </p:attrNameLst>
                                      </p:cBhvr>
                                      <p:to>
                                        <p:strVal val="visible"/>
                                      </p:to>
                                    </p:set>
                                    <p:animEffect transition="in" filter="wipe(down)">
                                      <p:cBhvr>
                                        <p:cTn id="151" dur="290">
                                          <p:stCondLst>
                                            <p:cond delay="0"/>
                                          </p:stCondLst>
                                        </p:cTn>
                                        <p:tgtEl>
                                          <p:spTgt spid="5"/>
                                        </p:tgtEl>
                                      </p:cBhvr>
                                    </p:animEffect>
                                    <p:anim calcmode="lin" valueType="num">
                                      <p:cBhvr>
                                        <p:cTn id="152" dur="911"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53" dur="332"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54" dur="332" tmFilter="0, 0; 0.125,0.2665; 0.25,0.4; 0.375,0.465; 0.5,0.5;  0.625,0.535; 0.75,0.6; 0.875,0.7335; 1,1">
                                          <p:stCondLst>
                                            <p:cond delay="332"/>
                                          </p:stCondLst>
                                        </p:cTn>
                                        <p:tgtEl>
                                          <p:spTgt spid="5"/>
                                        </p:tgtEl>
                                        <p:attrNameLst>
                                          <p:attrName>ppt_y</p:attrName>
                                        </p:attrNameLst>
                                      </p:cBhvr>
                                      <p:tavLst>
                                        <p:tav tm="0" fmla="#ppt_y-sin(pi*$)/9">
                                          <p:val>
                                            <p:fltVal val="0"/>
                                          </p:val>
                                        </p:tav>
                                        <p:tav tm="100000">
                                          <p:val>
                                            <p:fltVal val="1"/>
                                          </p:val>
                                        </p:tav>
                                      </p:tavLst>
                                    </p:anim>
                                    <p:anim calcmode="lin" valueType="num">
                                      <p:cBhvr>
                                        <p:cTn id="155" dur="166" tmFilter="0, 0; 0.125,0.2665; 0.25,0.4; 0.375,0.465; 0.5,0.5;  0.625,0.535; 0.75,0.6; 0.875,0.7335; 1,1">
                                          <p:stCondLst>
                                            <p:cond delay="662"/>
                                          </p:stCondLst>
                                        </p:cTn>
                                        <p:tgtEl>
                                          <p:spTgt spid="5"/>
                                        </p:tgtEl>
                                        <p:attrNameLst>
                                          <p:attrName>ppt_y</p:attrName>
                                        </p:attrNameLst>
                                      </p:cBhvr>
                                      <p:tavLst>
                                        <p:tav tm="0" fmla="#ppt_y-sin(pi*$)/27">
                                          <p:val>
                                            <p:fltVal val="0"/>
                                          </p:val>
                                        </p:tav>
                                        <p:tav tm="100000">
                                          <p:val>
                                            <p:fltVal val="1"/>
                                          </p:val>
                                        </p:tav>
                                      </p:tavLst>
                                    </p:anim>
                                    <p:anim calcmode="lin" valueType="num">
                                      <p:cBhvr>
                                        <p:cTn id="156" dur="82" tmFilter="0, 0; 0.125,0.2665; 0.25,0.4; 0.375,0.465; 0.5,0.5;  0.625,0.535; 0.75,0.6; 0.875,0.7335; 1,1">
                                          <p:stCondLst>
                                            <p:cond delay="828"/>
                                          </p:stCondLst>
                                        </p:cTn>
                                        <p:tgtEl>
                                          <p:spTgt spid="5"/>
                                        </p:tgtEl>
                                        <p:attrNameLst>
                                          <p:attrName>ppt_y</p:attrName>
                                        </p:attrNameLst>
                                      </p:cBhvr>
                                      <p:tavLst>
                                        <p:tav tm="0" fmla="#ppt_y-sin(pi*$)/81">
                                          <p:val>
                                            <p:fltVal val="0"/>
                                          </p:val>
                                        </p:tav>
                                        <p:tav tm="100000">
                                          <p:val>
                                            <p:fltVal val="1"/>
                                          </p:val>
                                        </p:tav>
                                      </p:tavLst>
                                    </p:anim>
                                    <p:animScale>
                                      <p:cBhvr>
                                        <p:cTn id="157" dur="13">
                                          <p:stCondLst>
                                            <p:cond delay="325"/>
                                          </p:stCondLst>
                                        </p:cTn>
                                        <p:tgtEl>
                                          <p:spTgt spid="5"/>
                                        </p:tgtEl>
                                      </p:cBhvr>
                                      <p:to x="100000" y="60000"/>
                                    </p:animScale>
                                    <p:animScale>
                                      <p:cBhvr>
                                        <p:cTn id="158" dur="83" decel="50000">
                                          <p:stCondLst>
                                            <p:cond delay="338"/>
                                          </p:stCondLst>
                                        </p:cTn>
                                        <p:tgtEl>
                                          <p:spTgt spid="5"/>
                                        </p:tgtEl>
                                      </p:cBhvr>
                                      <p:to x="100000" y="100000"/>
                                    </p:animScale>
                                    <p:animScale>
                                      <p:cBhvr>
                                        <p:cTn id="159" dur="13">
                                          <p:stCondLst>
                                            <p:cond delay="656"/>
                                          </p:stCondLst>
                                        </p:cTn>
                                        <p:tgtEl>
                                          <p:spTgt spid="5"/>
                                        </p:tgtEl>
                                      </p:cBhvr>
                                      <p:to x="100000" y="80000"/>
                                    </p:animScale>
                                    <p:animScale>
                                      <p:cBhvr>
                                        <p:cTn id="160" dur="83" decel="50000">
                                          <p:stCondLst>
                                            <p:cond delay="669"/>
                                          </p:stCondLst>
                                        </p:cTn>
                                        <p:tgtEl>
                                          <p:spTgt spid="5"/>
                                        </p:tgtEl>
                                      </p:cBhvr>
                                      <p:to x="100000" y="100000"/>
                                    </p:animScale>
                                    <p:animScale>
                                      <p:cBhvr>
                                        <p:cTn id="161" dur="13">
                                          <p:stCondLst>
                                            <p:cond delay="821"/>
                                          </p:stCondLst>
                                        </p:cTn>
                                        <p:tgtEl>
                                          <p:spTgt spid="5"/>
                                        </p:tgtEl>
                                      </p:cBhvr>
                                      <p:to x="100000" y="90000"/>
                                    </p:animScale>
                                    <p:animScale>
                                      <p:cBhvr>
                                        <p:cTn id="162" dur="83" decel="50000">
                                          <p:stCondLst>
                                            <p:cond delay="834"/>
                                          </p:stCondLst>
                                        </p:cTn>
                                        <p:tgtEl>
                                          <p:spTgt spid="5"/>
                                        </p:tgtEl>
                                      </p:cBhvr>
                                      <p:to x="100000" y="100000"/>
                                    </p:animScale>
                                    <p:animScale>
                                      <p:cBhvr>
                                        <p:cTn id="163" dur="13">
                                          <p:stCondLst>
                                            <p:cond delay="904"/>
                                          </p:stCondLst>
                                        </p:cTn>
                                        <p:tgtEl>
                                          <p:spTgt spid="5"/>
                                        </p:tgtEl>
                                      </p:cBhvr>
                                      <p:to x="100000" y="95000"/>
                                    </p:animScale>
                                    <p:animScale>
                                      <p:cBhvr>
                                        <p:cTn id="164" dur="83" decel="50000">
                                          <p:stCondLst>
                                            <p:cond delay="917"/>
                                          </p:stCondLst>
                                        </p:cTn>
                                        <p:tgtEl>
                                          <p:spTgt spid="5"/>
                                        </p:tgtEl>
                                      </p:cBhvr>
                                      <p:to x="100000" y="100000"/>
                                    </p:animScale>
                                  </p:childTnLst>
                                </p:cTn>
                              </p:par>
                              <p:par>
                                <p:cTn id="165" presetID="26" presetClass="entr" presetSubtype="0" fill="hold" grpId="0" nodeType="withEffect">
                                  <p:stCondLst>
                                    <p:cond delay="0"/>
                                  </p:stCondLst>
                                  <p:childTnLst>
                                    <p:set>
                                      <p:cBhvr>
                                        <p:cTn id="166" dur="1" fill="hold">
                                          <p:stCondLst>
                                            <p:cond delay="0"/>
                                          </p:stCondLst>
                                        </p:cTn>
                                        <p:tgtEl>
                                          <p:spTgt spid="8"/>
                                        </p:tgtEl>
                                        <p:attrNameLst>
                                          <p:attrName>style.visibility</p:attrName>
                                        </p:attrNameLst>
                                      </p:cBhvr>
                                      <p:to>
                                        <p:strVal val="visible"/>
                                      </p:to>
                                    </p:set>
                                    <p:animEffect transition="in" filter="wipe(down)">
                                      <p:cBhvr>
                                        <p:cTn id="167" dur="290">
                                          <p:stCondLst>
                                            <p:cond delay="0"/>
                                          </p:stCondLst>
                                        </p:cTn>
                                        <p:tgtEl>
                                          <p:spTgt spid="8"/>
                                        </p:tgtEl>
                                      </p:cBhvr>
                                    </p:animEffect>
                                    <p:anim calcmode="lin" valueType="num">
                                      <p:cBhvr>
                                        <p:cTn id="168" dur="911"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69" dur="332"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70" dur="332" tmFilter="0, 0; 0.125,0.2665; 0.25,0.4; 0.375,0.465; 0.5,0.5;  0.625,0.535; 0.75,0.6; 0.875,0.7335; 1,1">
                                          <p:stCondLst>
                                            <p:cond delay="332"/>
                                          </p:stCondLst>
                                        </p:cTn>
                                        <p:tgtEl>
                                          <p:spTgt spid="8"/>
                                        </p:tgtEl>
                                        <p:attrNameLst>
                                          <p:attrName>ppt_y</p:attrName>
                                        </p:attrNameLst>
                                      </p:cBhvr>
                                      <p:tavLst>
                                        <p:tav tm="0" fmla="#ppt_y-sin(pi*$)/9">
                                          <p:val>
                                            <p:fltVal val="0"/>
                                          </p:val>
                                        </p:tav>
                                        <p:tav tm="100000">
                                          <p:val>
                                            <p:fltVal val="1"/>
                                          </p:val>
                                        </p:tav>
                                      </p:tavLst>
                                    </p:anim>
                                    <p:anim calcmode="lin" valueType="num">
                                      <p:cBhvr>
                                        <p:cTn id="171" dur="166" tmFilter="0, 0; 0.125,0.2665; 0.25,0.4; 0.375,0.465; 0.5,0.5;  0.625,0.535; 0.75,0.6; 0.875,0.7335; 1,1">
                                          <p:stCondLst>
                                            <p:cond delay="662"/>
                                          </p:stCondLst>
                                        </p:cTn>
                                        <p:tgtEl>
                                          <p:spTgt spid="8"/>
                                        </p:tgtEl>
                                        <p:attrNameLst>
                                          <p:attrName>ppt_y</p:attrName>
                                        </p:attrNameLst>
                                      </p:cBhvr>
                                      <p:tavLst>
                                        <p:tav tm="0" fmla="#ppt_y-sin(pi*$)/27">
                                          <p:val>
                                            <p:fltVal val="0"/>
                                          </p:val>
                                        </p:tav>
                                        <p:tav tm="100000">
                                          <p:val>
                                            <p:fltVal val="1"/>
                                          </p:val>
                                        </p:tav>
                                      </p:tavLst>
                                    </p:anim>
                                    <p:anim calcmode="lin" valueType="num">
                                      <p:cBhvr>
                                        <p:cTn id="172" dur="82" tmFilter="0, 0; 0.125,0.2665; 0.25,0.4; 0.375,0.465; 0.5,0.5;  0.625,0.535; 0.75,0.6; 0.875,0.7335; 1,1">
                                          <p:stCondLst>
                                            <p:cond delay="828"/>
                                          </p:stCondLst>
                                        </p:cTn>
                                        <p:tgtEl>
                                          <p:spTgt spid="8"/>
                                        </p:tgtEl>
                                        <p:attrNameLst>
                                          <p:attrName>ppt_y</p:attrName>
                                        </p:attrNameLst>
                                      </p:cBhvr>
                                      <p:tavLst>
                                        <p:tav tm="0" fmla="#ppt_y-sin(pi*$)/81">
                                          <p:val>
                                            <p:fltVal val="0"/>
                                          </p:val>
                                        </p:tav>
                                        <p:tav tm="100000">
                                          <p:val>
                                            <p:fltVal val="1"/>
                                          </p:val>
                                        </p:tav>
                                      </p:tavLst>
                                    </p:anim>
                                    <p:animScale>
                                      <p:cBhvr>
                                        <p:cTn id="173" dur="13">
                                          <p:stCondLst>
                                            <p:cond delay="325"/>
                                          </p:stCondLst>
                                        </p:cTn>
                                        <p:tgtEl>
                                          <p:spTgt spid="8"/>
                                        </p:tgtEl>
                                      </p:cBhvr>
                                      <p:to x="100000" y="60000"/>
                                    </p:animScale>
                                    <p:animScale>
                                      <p:cBhvr>
                                        <p:cTn id="174" dur="83" decel="50000">
                                          <p:stCondLst>
                                            <p:cond delay="338"/>
                                          </p:stCondLst>
                                        </p:cTn>
                                        <p:tgtEl>
                                          <p:spTgt spid="8"/>
                                        </p:tgtEl>
                                      </p:cBhvr>
                                      <p:to x="100000" y="100000"/>
                                    </p:animScale>
                                    <p:animScale>
                                      <p:cBhvr>
                                        <p:cTn id="175" dur="13">
                                          <p:stCondLst>
                                            <p:cond delay="656"/>
                                          </p:stCondLst>
                                        </p:cTn>
                                        <p:tgtEl>
                                          <p:spTgt spid="8"/>
                                        </p:tgtEl>
                                      </p:cBhvr>
                                      <p:to x="100000" y="80000"/>
                                    </p:animScale>
                                    <p:animScale>
                                      <p:cBhvr>
                                        <p:cTn id="176" dur="83" decel="50000">
                                          <p:stCondLst>
                                            <p:cond delay="669"/>
                                          </p:stCondLst>
                                        </p:cTn>
                                        <p:tgtEl>
                                          <p:spTgt spid="8"/>
                                        </p:tgtEl>
                                      </p:cBhvr>
                                      <p:to x="100000" y="100000"/>
                                    </p:animScale>
                                    <p:animScale>
                                      <p:cBhvr>
                                        <p:cTn id="177" dur="13">
                                          <p:stCondLst>
                                            <p:cond delay="821"/>
                                          </p:stCondLst>
                                        </p:cTn>
                                        <p:tgtEl>
                                          <p:spTgt spid="8"/>
                                        </p:tgtEl>
                                      </p:cBhvr>
                                      <p:to x="100000" y="90000"/>
                                    </p:animScale>
                                    <p:animScale>
                                      <p:cBhvr>
                                        <p:cTn id="178" dur="83" decel="50000">
                                          <p:stCondLst>
                                            <p:cond delay="834"/>
                                          </p:stCondLst>
                                        </p:cTn>
                                        <p:tgtEl>
                                          <p:spTgt spid="8"/>
                                        </p:tgtEl>
                                      </p:cBhvr>
                                      <p:to x="100000" y="100000"/>
                                    </p:animScale>
                                    <p:animScale>
                                      <p:cBhvr>
                                        <p:cTn id="179" dur="13">
                                          <p:stCondLst>
                                            <p:cond delay="904"/>
                                          </p:stCondLst>
                                        </p:cTn>
                                        <p:tgtEl>
                                          <p:spTgt spid="8"/>
                                        </p:tgtEl>
                                      </p:cBhvr>
                                      <p:to x="100000" y="95000"/>
                                    </p:animScale>
                                    <p:animScale>
                                      <p:cBhvr>
                                        <p:cTn id="180" dur="83" decel="50000">
                                          <p:stCondLst>
                                            <p:cond delay="917"/>
                                          </p:stCondLst>
                                        </p:cTn>
                                        <p:tgtEl>
                                          <p:spTgt spid="8"/>
                                        </p:tgtEl>
                                      </p:cBhvr>
                                      <p:to x="100000" y="100000"/>
                                    </p:animScale>
                                  </p:childTnLst>
                                </p:cTn>
                              </p:par>
                              <p:par>
                                <p:cTn id="181" presetID="26" presetClass="entr" presetSubtype="0" fill="hold" grpId="0" nodeType="withEffect">
                                  <p:stCondLst>
                                    <p:cond delay="0"/>
                                  </p:stCondLst>
                                  <p:childTnLst>
                                    <p:set>
                                      <p:cBhvr>
                                        <p:cTn id="182" dur="1" fill="hold">
                                          <p:stCondLst>
                                            <p:cond delay="0"/>
                                          </p:stCondLst>
                                        </p:cTn>
                                        <p:tgtEl>
                                          <p:spTgt spid="34"/>
                                        </p:tgtEl>
                                        <p:attrNameLst>
                                          <p:attrName>style.visibility</p:attrName>
                                        </p:attrNameLst>
                                      </p:cBhvr>
                                      <p:to>
                                        <p:strVal val="visible"/>
                                      </p:to>
                                    </p:set>
                                    <p:animEffect transition="in" filter="wipe(down)">
                                      <p:cBhvr>
                                        <p:cTn id="183" dur="290">
                                          <p:stCondLst>
                                            <p:cond delay="0"/>
                                          </p:stCondLst>
                                        </p:cTn>
                                        <p:tgtEl>
                                          <p:spTgt spid="34"/>
                                        </p:tgtEl>
                                      </p:cBhvr>
                                    </p:animEffect>
                                    <p:anim calcmode="lin" valueType="num">
                                      <p:cBhvr>
                                        <p:cTn id="184" dur="911"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185" dur="332"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186" dur="332" tmFilter="0, 0; 0.125,0.2665; 0.25,0.4; 0.375,0.465; 0.5,0.5;  0.625,0.535; 0.75,0.6; 0.875,0.7335; 1,1">
                                          <p:stCondLst>
                                            <p:cond delay="332"/>
                                          </p:stCondLst>
                                        </p:cTn>
                                        <p:tgtEl>
                                          <p:spTgt spid="34"/>
                                        </p:tgtEl>
                                        <p:attrNameLst>
                                          <p:attrName>ppt_y</p:attrName>
                                        </p:attrNameLst>
                                      </p:cBhvr>
                                      <p:tavLst>
                                        <p:tav tm="0" fmla="#ppt_y-sin(pi*$)/9">
                                          <p:val>
                                            <p:fltVal val="0"/>
                                          </p:val>
                                        </p:tav>
                                        <p:tav tm="100000">
                                          <p:val>
                                            <p:fltVal val="1"/>
                                          </p:val>
                                        </p:tav>
                                      </p:tavLst>
                                    </p:anim>
                                    <p:anim calcmode="lin" valueType="num">
                                      <p:cBhvr>
                                        <p:cTn id="187" dur="166" tmFilter="0, 0; 0.125,0.2665; 0.25,0.4; 0.375,0.465; 0.5,0.5;  0.625,0.535; 0.75,0.6; 0.875,0.7335; 1,1">
                                          <p:stCondLst>
                                            <p:cond delay="662"/>
                                          </p:stCondLst>
                                        </p:cTn>
                                        <p:tgtEl>
                                          <p:spTgt spid="34"/>
                                        </p:tgtEl>
                                        <p:attrNameLst>
                                          <p:attrName>ppt_y</p:attrName>
                                        </p:attrNameLst>
                                      </p:cBhvr>
                                      <p:tavLst>
                                        <p:tav tm="0" fmla="#ppt_y-sin(pi*$)/27">
                                          <p:val>
                                            <p:fltVal val="0"/>
                                          </p:val>
                                        </p:tav>
                                        <p:tav tm="100000">
                                          <p:val>
                                            <p:fltVal val="1"/>
                                          </p:val>
                                        </p:tav>
                                      </p:tavLst>
                                    </p:anim>
                                    <p:anim calcmode="lin" valueType="num">
                                      <p:cBhvr>
                                        <p:cTn id="188" dur="82" tmFilter="0, 0; 0.125,0.2665; 0.25,0.4; 0.375,0.465; 0.5,0.5;  0.625,0.535; 0.75,0.6; 0.875,0.7335; 1,1">
                                          <p:stCondLst>
                                            <p:cond delay="828"/>
                                          </p:stCondLst>
                                        </p:cTn>
                                        <p:tgtEl>
                                          <p:spTgt spid="34"/>
                                        </p:tgtEl>
                                        <p:attrNameLst>
                                          <p:attrName>ppt_y</p:attrName>
                                        </p:attrNameLst>
                                      </p:cBhvr>
                                      <p:tavLst>
                                        <p:tav tm="0" fmla="#ppt_y-sin(pi*$)/81">
                                          <p:val>
                                            <p:fltVal val="0"/>
                                          </p:val>
                                        </p:tav>
                                        <p:tav tm="100000">
                                          <p:val>
                                            <p:fltVal val="1"/>
                                          </p:val>
                                        </p:tav>
                                      </p:tavLst>
                                    </p:anim>
                                    <p:animScale>
                                      <p:cBhvr>
                                        <p:cTn id="189" dur="13">
                                          <p:stCondLst>
                                            <p:cond delay="325"/>
                                          </p:stCondLst>
                                        </p:cTn>
                                        <p:tgtEl>
                                          <p:spTgt spid="34"/>
                                        </p:tgtEl>
                                      </p:cBhvr>
                                      <p:to x="100000" y="60000"/>
                                    </p:animScale>
                                    <p:animScale>
                                      <p:cBhvr>
                                        <p:cTn id="190" dur="83" decel="50000">
                                          <p:stCondLst>
                                            <p:cond delay="338"/>
                                          </p:stCondLst>
                                        </p:cTn>
                                        <p:tgtEl>
                                          <p:spTgt spid="34"/>
                                        </p:tgtEl>
                                      </p:cBhvr>
                                      <p:to x="100000" y="100000"/>
                                    </p:animScale>
                                    <p:animScale>
                                      <p:cBhvr>
                                        <p:cTn id="191" dur="13">
                                          <p:stCondLst>
                                            <p:cond delay="656"/>
                                          </p:stCondLst>
                                        </p:cTn>
                                        <p:tgtEl>
                                          <p:spTgt spid="34"/>
                                        </p:tgtEl>
                                      </p:cBhvr>
                                      <p:to x="100000" y="80000"/>
                                    </p:animScale>
                                    <p:animScale>
                                      <p:cBhvr>
                                        <p:cTn id="192" dur="83" decel="50000">
                                          <p:stCondLst>
                                            <p:cond delay="669"/>
                                          </p:stCondLst>
                                        </p:cTn>
                                        <p:tgtEl>
                                          <p:spTgt spid="34"/>
                                        </p:tgtEl>
                                      </p:cBhvr>
                                      <p:to x="100000" y="100000"/>
                                    </p:animScale>
                                    <p:animScale>
                                      <p:cBhvr>
                                        <p:cTn id="193" dur="13">
                                          <p:stCondLst>
                                            <p:cond delay="821"/>
                                          </p:stCondLst>
                                        </p:cTn>
                                        <p:tgtEl>
                                          <p:spTgt spid="34"/>
                                        </p:tgtEl>
                                      </p:cBhvr>
                                      <p:to x="100000" y="90000"/>
                                    </p:animScale>
                                    <p:animScale>
                                      <p:cBhvr>
                                        <p:cTn id="194" dur="83" decel="50000">
                                          <p:stCondLst>
                                            <p:cond delay="834"/>
                                          </p:stCondLst>
                                        </p:cTn>
                                        <p:tgtEl>
                                          <p:spTgt spid="34"/>
                                        </p:tgtEl>
                                      </p:cBhvr>
                                      <p:to x="100000" y="100000"/>
                                    </p:animScale>
                                    <p:animScale>
                                      <p:cBhvr>
                                        <p:cTn id="195" dur="13">
                                          <p:stCondLst>
                                            <p:cond delay="904"/>
                                          </p:stCondLst>
                                        </p:cTn>
                                        <p:tgtEl>
                                          <p:spTgt spid="34"/>
                                        </p:tgtEl>
                                      </p:cBhvr>
                                      <p:to x="100000" y="95000"/>
                                    </p:animScale>
                                    <p:animScale>
                                      <p:cBhvr>
                                        <p:cTn id="196" dur="83" decel="50000">
                                          <p:stCondLst>
                                            <p:cond delay="917"/>
                                          </p:stCondLst>
                                        </p:cTn>
                                        <p:tgtEl>
                                          <p:spTgt spid="34"/>
                                        </p:tgtEl>
                                      </p:cBhvr>
                                      <p:to x="100000" y="100000"/>
                                    </p:animScale>
                                  </p:childTnLst>
                                </p:cTn>
                              </p:par>
                              <p:par>
                                <p:cTn id="197" presetID="26" presetClass="entr" presetSubtype="0" fill="hold" grpId="0" nodeType="withEffect">
                                  <p:stCondLst>
                                    <p:cond delay="0"/>
                                  </p:stCondLst>
                                  <p:childTnLst>
                                    <p:set>
                                      <p:cBhvr>
                                        <p:cTn id="198" dur="1" fill="hold">
                                          <p:stCondLst>
                                            <p:cond delay="0"/>
                                          </p:stCondLst>
                                        </p:cTn>
                                        <p:tgtEl>
                                          <p:spTgt spid="11"/>
                                        </p:tgtEl>
                                        <p:attrNameLst>
                                          <p:attrName>style.visibility</p:attrName>
                                        </p:attrNameLst>
                                      </p:cBhvr>
                                      <p:to>
                                        <p:strVal val="visible"/>
                                      </p:to>
                                    </p:set>
                                    <p:animEffect transition="in" filter="wipe(down)">
                                      <p:cBhvr>
                                        <p:cTn id="199" dur="290">
                                          <p:stCondLst>
                                            <p:cond delay="0"/>
                                          </p:stCondLst>
                                        </p:cTn>
                                        <p:tgtEl>
                                          <p:spTgt spid="11"/>
                                        </p:tgtEl>
                                      </p:cBhvr>
                                    </p:animEffect>
                                    <p:anim calcmode="lin" valueType="num">
                                      <p:cBhvr>
                                        <p:cTn id="200" dur="911"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201" dur="332"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202" dur="332" tmFilter="0, 0; 0.125,0.2665; 0.25,0.4; 0.375,0.465; 0.5,0.5;  0.625,0.535; 0.75,0.6; 0.875,0.7335; 1,1">
                                          <p:stCondLst>
                                            <p:cond delay="332"/>
                                          </p:stCondLst>
                                        </p:cTn>
                                        <p:tgtEl>
                                          <p:spTgt spid="11"/>
                                        </p:tgtEl>
                                        <p:attrNameLst>
                                          <p:attrName>ppt_y</p:attrName>
                                        </p:attrNameLst>
                                      </p:cBhvr>
                                      <p:tavLst>
                                        <p:tav tm="0" fmla="#ppt_y-sin(pi*$)/9">
                                          <p:val>
                                            <p:fltVal val="0"/>
                                          </p:val>
                                        </p:tav>
                                        <p:tav tm="100000">
                                          <p:val>
                                            <p:fltVal val="1"/>
                                          </p:val>
                                        </p:tav>
                                      </p:tavLst>
                                    </p:anim>
                                    <p:anim calcmode="lin" valueType="num">
                                      <p:cBhvr>
                                        <p:cTn id="203" dur="166" tmFilter="0, 0; 0.125,0.2665; 0.25,0.4; 0.375,0.465; 0.5,0.5;  0.625,0.535; 0.75,0.6; 0.875,0.7335; 1,1">
                                          <p:stCondLst>
                                            <p:cond delay="662"/>
                                          </p:stCondLst>
                                        </p:cTn>
                                        <p:tgtEl>
                                          <p:spTgt spid="11"/>
                                        </p:tgtEl>
                                        <p:attrNameLst>
                                          <p:attrName>ppt_y</p:attrName>
                                        </p:attrNameLst>
                                      </p:cBhvr>
                                      <p:tavLst>
                                        <p:tav tm="0" fmla="#ppt_y-sin(pi*$)/27">
                                          <p:val>
                                            <p:fltVal val="0"/>
                                          </p:val>
                                        </p:tav>
                                        <p:tav tm="100000">
                                          <p:val>
                                            <p:fltVal val="1"/>
                                          </p:val>
                                        </p:tav>
                                      </p:tavLst>
                                    </p:anim>
                                    <p:anim calcmode="lin" valueType="num">
                                      <p:cBhvr>
                                        <p:cTn id="204" dur="82" tmFilter="0, 0; 0.125,0.2665; 0.25,0.4; 0.375,0.465; 0.5,0.5;  0.625,0.535; 0.75,0.6; 0.875,0.7335; 1,1">
                                          <p:stCondLst>
                                            <p:cond delay="828"/>
                                          </p:stCondLst>
                                        </p:cTn>
                                        <p:tgtEl>
                                          <p:spTgt spid="11"/>
                                        </p:tgtEl>
                                        <p:attrNameLst>
                                          <p:attrName>ppt_y</p:attrName>
                                        </p:attrNameLst>
                                      </p:cBhvr>
                                      <p:tavLst>
                                        <p:tav tm="0" fmla="#ppt_y-sin(pi*$)/81">
                                          <p:val>
                                            <p:fltVal val="0"/>
                                          </p:val>
                                        </p:tav>
                                        <p:tav tm="100000">
                                          <p:val>
                                            <p:fltVal val="1"/>
                                          </p:val>
                                        </p:tav>
                                      </p:tavLst>
                                    </p:anim>
                                    <p:animScale>
                                      <p:cBhvr>
                                        <p:cTn id="205" dur="13">
                                          <p:stCondLst>
                                            <p:cond delay="325"/>
                                          </p:stCondLst>
                                        </p:cTn>
                                        <p:tgtEl>
                                          <p:spTgt spid="11"/>
                                        </p:tgtEl>
                                      </p:cBhvr>
                                      <p:to x="100000" y="60000"/>
                                    </p:animScale>
                                    <p:animScale>
                                      <p:cBhvr>
                                        <p:cTn id="206" dur="83" decel="50000">
                                          <p:stCondLst>
                                            <p:cond delay="338"/>
                                          </p:stCondLst>
                                        </p:cTn>
                                        <p:tgtEl>
                                          <p:spTgt spid="11"/>
                                        </p:tgtEl>
                                      </p:cBhvr>
                                      <p:to x="100000" y="100000"/>
                                    </p:animScale>
                                    <p:animScale>
                                      <p:cBhvr>
                                        <p:cTn id="207" dur="13">
                                          <p:stCondLst>
                                            <p:cond delay="656"/>
                                          </p:stCondLst>
                                        </p:cTn>
                                        <p:tgtEl>
                                          <p:spTgt spid="11"/>
                                        </p:tgtEl>
                                      </p:cBhvr>
                                      <p:to x="100000" y="80000"/>
                                    </p:animScale>
                                    <p:animScale>
                                      <p:cBhvr>
                                        <p:cTn id="208" dur="83" decel="50000">
                                          <p:stCondLst>
                                            <p:cond delay="669"/>
                                          </p:stCondLst>
                                        </p:cTn>
                                        <p:tgtEl>
                                          <p:spTgt spid="11"/>
                                        </p:tgtEl>
                                      </p:cBhvr>
                                      <p:to x="100000" y="100000"/>
                                    </p:animScale>
                                    <p:animScale>
                                      <p:cBhvr>
                                        <p:cTn id="209" dur="13">
                                          <p:stCondLst>
                                            <p:cond delay="821"/>
                                          </p:stCondLst>
                                        </p:cTn>
                                        <p:tgtEl>
                                          <p:spTgt spid="11"/>
                                        </p:tgtEl>
                                      </p:cBhvr>
                                      <p:to x="100000" y="90000"/>
                                    </p:animScale>
                                    <p:animScale>
                                      <p:cBhvr>
                                        <p:cTn id="210" dur="83" decel="50000">
                                          <p:stCondLst>
                                            <p:cond delay="834"/>
                                          </p:stCondLst>
                                        </p:cTn>
                                        <p:tgtEl>
                                          <p:spTgt spid="11"/>
                                        </p:tgtEl>
                                      </p:cBhvr>
                                      <p:to x="100000" y="100000"/>
                                    </p:animScale>
                                    <p:animScale>
                                      <p:cBhvr>
                                        <p:cTn id="211" dur="13">
                                          <p:stCondLst>
                                            <p:cond delay="904"/>
                                          </p:stCondLst>
                                        </p:cTn>
                                        <p:tgtEl>
                                          <p:spTgt spid="11"/>
                                        </p:tgtEl>
                                      </p:cBhvr>
                                      <p:to x="100000" y="95000"/>
                                    </p:animScale>
                                    <p:animScale>
                                      <p:cBhvr>
                                        <p:cTn id="212" dur="83" decel="50000">
                                          <p:stCondLst>
                                            <p:cond delay="917"/>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p:bldP spid="7" grpId="0"/>
      <p:bldP spid="8" grpId="0"/>
      <p:bldP spid="9" grpId="0" animBg="1"/>
      <p:bldP spid="11" grpId="0" animBg="1"/>
      <p:bldP spid="13" grpId="0" animBg="1"/>
      <p:bldP spid="32" grpId="0"/>
      <p:bldP spid="33" grpId="0"/>
      <p:bldP spid="3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产品展示</a:t>
            </a:r>
          </a:p>
        </p:txBody>
      </p:sp>
      <p:sp>
        <p:nvSpPr>
          <p:cNvPr id="28" name="KSO_Shape"/>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pic>
        <p:nvPicPr>
          <p:cNvPr id="12" name="图片 11"/>
          <p:cNvPicPr>
            <a:picLocks noChangeAspect="1"/>
          </p:cNvPicPr>
          <p:nvPr/>
        </p:nvPicPr>
        <p:blipFill>
          <a:blip r:embed="rId3"/>
          <a:stretch>
            <a:fillRect/>
          </a:stretch>
        </p:blipFill>
        <p:spPr>
          <a:xfrm>
            <a:off x="1043608" y="727411"/>
            <a:ext cx="7069059" cy="4416089"/>
          </a:xfrm>
          <a:prstGeom prst="rect">
            <a:avLst/>
          </a:prstGeom>
        </p:spPr>
      </p:pic>
    </p:spTree>
    <p:extLst>
      <p:ext uri="{BB962C8B-B14F-4D97-AF65-F5344CB8AC3E}">
        <p14:creationId xmlns:p14="http://schemas.microsoft.com/office/powerpoint/2010/main" val="1681425501"/>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产品展示</a:t>
            </a:r>
          </a:p>
        </p:txBody>
      </p:sp>
      <p:sp>
        <p:nvSpPr>
          <p:cNvPr id="28" name="KSO_Shape"/>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pic>
        <p:nvPicPr>
          <p:cNvPr id="3" name="图片 2"/>
          <p:cNvPicPr>
            <a:picLocks noChangeAspect="1"/>
          </p:cNvPicPr>
          <p:nvPr/>
        </p:nvPicPr>
        <p:blipFill>
          <a:blip r:embed="rId3"/>
          <a:stretch>
            <a:fillRect/>
          </a:stretch>
        </p:blipFill>
        <p:spPr>
          <a:xfrm>
            <a:off x="395536" y="699542"/>
            <a:ext cx="8604448" cy="4114002"/>
          </a:xfrm>
          <a:prstGeom prst="rect">
            <a:avLst/>
          </a:prstGeom>
        </p:spPr>
      </p:pic>
    </p:spTree>
    <p:extLst>
      <p:ext uri="{BB962C8B-B14F-4D97-AF65-F5344CB8AC3E}">
        <p14:creationId xmlns:p14="http://schemas.microsoft.com/office/powerpoint/2010/main" val="790099044"/>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产品展示</a:t>
            </a:r>
          </a:p>
        </p:txBody>
      </p:sp>
      <p:sp>
        <p:nvSpPr>
          <p:cNvPr id="28" name="KSO_Shape"/>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pic>
        <p:nvPicPr>
          <p:cNvPr id="6" name="图片 5"/>
          <p:cNvPicPr>
            <a:picLocks noChangeAspect="1"/>
          </p:cNvPicPr>
          <p:nvPr/>
        </p:nvPicPr>
        <p:blipFill>
          <a:blip r:embed="rId3"/>
          <a:stretch>
            <a:fillRect/>
          </a:stretch>
        </p:blipFill>
        <p:spPr>
          <a:xfrm>
            <a:off x="386330" y="771550"/>
            <a:ext cx="8452420" cy="4041313"/>
          </a:xfrm>
          <a:prstGeom prst="rect">
            <a:avLst/>
          </a:prstGeom>
        </p:spPr>
      </p:pic>
    </p:spTree>
    <p:extLst>
      <p:ext uri="{BB962C8B-B14F-4D97-AF65-F5344CB8AC3E}">
        <p14:creationId xmlns:p14="http://schemas.microsoft.com/office/powerpoint/2010/main" val="2048432972"/>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矩形 5"/>
          <p:cNvSpPr/>
          <p:nvPr/>
        </p:nvSpPr>
        <p:spPr>
          <a:xfrm>
            <a:off x="784" y="2211710"/>
            <a:ext cx="9144000"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9"/>
          <p:cNvSpPr txBox="1"/>
          <p:nvPr/>
        </p:nvSpPr>
        <p:spPr>
          <a:xfrm>
            <a:off x="2851151" y="2944120"/>
            <a:ext cx="3441700" cy="623248"/>
          </a:xfrm>
          <a:prstGeom prst="rect">
            <a:avLst/>
          </a:prstGeom>
          <a:noFill/>
        </p:spPr>
        <p:txBody>
          <a:bodyPr wrap="square" lIns="68580" tIns="34290" rIns="68580" bIns="34290" rtlCol="0">
            <a:spAutoFit/>
          </a:bodyPr>
          <a:lstStyle/>
          <a:p>
            <a:pPr marL="0" lvl="1" algn="ctr"/>
            <a:r>
              <a:rPr lang="zh-CN" altLang="en-US" sz="3600" b="1" spc="300" dirty="0">
                <a:solidFill>
                  <a:schemeClr val="bg1"/>
                </a:solidFill>
                <a:latin typeface="微软雅黑" panose="020B0503020204020204" pitchFamily="34" charset="-122"/>
                <a:ea typeface="微软雅黑" panose="020B0503020204020204" pitchFamily="34" charset="-122"/>
              </a:rPr>
              <a:t>整体架构</a:t>
            </a:r>
          </a:p>
        </p:txBody>
      </p:sp>
      <p:sp>
        <p:nvSpPr>
          <p:cNvPr id="20" name="Freeform 5"/>
          <p:cNvSpPr/>
          <p:nvPr/>
        </p:nvSpPr>
        <p:spPr bwMode="auto">
          <a:xfrm>
            <a:off x="3901440" y="1607124"/>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6"/>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21" name="文本框 9"/>
          <p:cNvSpPr txBox="1"/>
          <p:nvPr/>
        </p:nvSpPr>
        <p:spPr>
          <a:xfrm>
            <a:off x="4184787" y="3640058"/>
            <a:ext cx="1167799" cy="153888"/>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000" dirty="0">
                <a:solidFill>
                  <a:schemeClr val="bg1"/>
                </a:solidFill>
                <a:latin typeface="微软雅黑" panose="020B0503020204020204" pitchFamily="34" charset="-122"/>
                <a:ea typeface="微软雅黑" panose="020B0503020204020204" pitchFamily="34" charset="-122"/>
              </a:rPr>
              <a:t>整体解决方案</a:t>
            </a:r>
          </a:p>
        </p:txBody>
      </p:sp>
      <p:sp>
        <p:nvSpPr>
          <p:cNvPr id="22" name="文本框 9"/>
          <p:cNvSpPr txBox="1"/>
          <p:nvPr/>
        </p:nvSpPr>
        <p:spPr>
          <a:xfrm>
            <a:off x="4184786" y="3864323"/>
            <a:ext cx="1167799" cy="153888"/>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000" dirty="0">
                <a:solidFill>
                  <a:schemeClr val="bg1"/>
                </a:solidFill>
                <a:latin typeface="微软雅黑" panose="020B0503020204020204" pitchFamily="34" charset="-122"/>
                <a:ea typeface="微软雅黑" panose="020B0503020204020204" pitchFamily="34" charset="-122"/>
              </a:rPr>
              <a:t>技术架构</a:t>
            </a:r>
          </a:p>
        </p:txBody>
      </p:sp>
      <p:sp>
        <p:nvSpPr>
          <p:cNvPr id="24" name="文本框 9"/>
          <p:cNvSpPr txBox="1"/>
          <p:nvPr/>
        </p:nvSpPr>
        <p:spPr>
          <a:xfrm>
            <a:off x="4184786" y="4074046"/>
            <a:ext cx="1167799" cy="153888"/>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000" dirty="0">
                <a:solidFill>
                  <a:schemeClr val="bg1"/>
                </a:solidFill>
                <a:latin typeface="微软雅黑" panose="020B0503020204020204" pitchFamily="34" charset="-122"/>
                <a:ea typeface="微软雅黑" panose="020B0503020204020204" pitchFamily="34" charset="-122"/>
              </a:rPr>
              <a:t>产品模块</a:t>
            </a:r>
          </a:p>
        </p:txBody>
      </p:sp>
      <p:sp>
        <p:nvSpPr>
          <p:cNvPr id="29" name="KSO_Shape"/>
          <p:cNvSpPr/>
          <p:nvPr/>
        </p:nvSpPr>
        <p:spPr bwMode="auto">
          <a:xfrm>
            <a:off x="4209022" y="1880662"/>
            <a:ext cx="725956" cy="617062"/>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11" name="文本框 9"/>
          <p:cNvSpPr txBox="1"/>
          <p:nvPr/>
        </p:nvSpPr>
        <p:spPr>
          <a:xfrm>
            <a:off x="4196289" y="4290070"/>
            <a:ext cx="1815871" cy="153888"/>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en-US" altLang="zh-CN" sz="1000" dirty="0" err="1">
                <a:solidFill>
                  <a:schemeClr val="bg1"/>
                </a:solidFill>
                <a:latin typeface="微软雅黑" panose="020B0503020204020204" pitchFamily="34" charset="-122"/>
                <a:ea typeface="微软雅黑" panose="020B0503020204020204" pitchFamily="34" charset="-122"/>
              </a:rPr>
              <a:t>Orderin</a:t>
            </a:r>
            <a:r>
              <a:rPr lang="zh-CN" altLang="en-US" sz="1000" dirty="0">
                <a:solidFill>
                  <a:schemeClr val="bg1"/>
                </a:solidFill>
                <a:latin typeface="微软雅黑" panose="020B0503020204020204" pitchFamily="34" charset="-122"/>
                <a:ea typeface="微软雅黑" panose="020B0503020204020204" pitchFamily="34" charset="-122"/>
              </a:rPr>
              <a:t>与</a:t>
            </a:r>
            <a:r>
              <a:rPr lang="en-US" altLang="zh-CN" sz="1000" dirty="0">
                <a:solidFill>
                  <a:schemeClr val="bg1"/>
                </a:solidFill>
                <a:latin typeface="微软雅黑" panose="020B0503020204020204" pitchFamily="34" charset="-122"/>
                <a:ea typeface="微软雅黑" panose="020B0503020204020204" pitchFamily="34" charset="-122"/>
              </a:rPr>
              <a:t>NetSuite</a:t>
            </a:r>
            <a:r>
              <a:rPr lang="zh-CN" altLang="en-US" sz="1000" dirty="0">
                <a:solidFill>
                  <a:schemeClr val="bg1"/>
                </a:solidFill>
                <a:latin typeface="微软雅黑" panose="020B0503020204020204" pitchFamily="34" charset="-122"/>
                <a:ea typeface="微软雅黑" panose="020B0503020204020204" pitchFamily="34" charset="-122"/>
              </a:rPr>
              <a:t>协同方案</a:t>
            </a:r>
          </a:p>
        </p:txBody>
      </p:sp>
    </p:spTree>
  </p:cSld>
  <p:clrMapOvr>
    <a:masterClrMapping/>
  </p:clrMapOvr>
  <mc:AlternateContent xmlns:mc="http://schemas.openxmlformats.org/markup-compatibility/2006" xmlns:p14="http://schemas.microsoft.com/office/powerpoint/2010/main">
    <mc:Choice Requires="p14">
      <p:transition spd="slow" p14:dur="1600" advClick="0" advTm="0">
        <p14:prism dir="u"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60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anim calcmode="lin" valueType="num">
                                      <p:cBhvr>
                                        <p:cTn id="10" dur="500" fill="hold"/>
                                        <p:tgtEl>
                                          <p:spTgt spid="20"/>
                                        </p:tgtEl>
                                        <p:attrNameLst>
                                          <p:attrName>ppt_x</p:attrName>
                                        </p:attrNameLst>
                                      </p:cBhvr>
                                      <p:tavLst>
                                        <p:tav tm="0">
                                          <p:val>
                                            <p:fltVal val="0.5"/>
                                          </p:val>
                                        </p:tav>
                                        <p:tav tm="100000">
                                          <p:val>
                                            <p:strVal val="#ppt_x"/>
                                          </p:val>
                                        </p:tav>
                                      </p:tavLst>
                                    </p:anim>
                                    <p:anim calcmode="lin" valueType="num">
                                      <p:cBhvr>
                                        <p:cTn id="11" dur="500" fill="hold"/>
                                        <p:tgtEl>
                                          <p:spTgt spid="20"/>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600"/>
                                  </p:stCondLst>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ppt_w</p:attrName>
                                        </p:attrNameLst>
                                      </p:cBhvr>
                                      <p:tavLst>
                                        <p:tav tm="0">
                                          <p:val>
                                            <p:fltVal val="0"/>
                                          </p:val>
                                        </p:tav>
                                        <p:tav tm="100000">
                                          <p:val>
                                            <p:strVal val="#ppt_w"/>
                                          </p:val>
                                        </p:tav>
                                      </p:tavLst>
                                    </p:anim>
                                    <p:anim calcmode="lin" valueType="num">
                                      <p:cBhvr>
                                        <p:cTn id="15" dur="500" fill="hold"/>
                                        <p:tgtEl>
                                          <p:spTgt spid="29"/>
                                        </p:tgtEl>
                                        <p:attrNameLst>
                                          <p:attrName>ppt_h</p:attrName>
                                        </p:attrNameLst>
                                      </p:cBhvr>
                                      <p:tavLst>
                                        <p:tav tm="0">
                                          <p:val>
                                            <p:fltVal val="0"/>
                                          </p:val>
                                        </p:tav>
                                        <p:tav tm="100000">
                                          <p:val>
                                            <p:strVal val="#ppt_h"/>
                                          </p:val>
                                        </p:tav>
                                      </p:tavLst>
                                    </p:anim>
                                    <p:animEffect transition="in" filter="fade">
                                      <p:cBhvr>
                                        <p:cTn id="16" dur="500"/>
                                        <p:tgtEl>
                                          <p:spTgt spid="29"/>
                                        </p:tgtEl>
                                      </p:cBhvr>
                                    </p:animEffect>
                                    <p:anim calcmode="lin" valueType="num">
                                      <p:cBhvr>
                                        <p:cTn id="17" dur="500" fill="hold"/>
                                        <p:tgtEl>
                                          <p:spTgt spid="29"/>
                                        </p:tgtEl>
                                        <p:attrNameLst>
                                          <p:attrName>ppt_x</p:attrName>
                                        </p:attrNameLst>
                                      </p:cBhvr>
                                      <p:tavLst>
                                        <p:tav tm="0">
                                          <p:val>
                                            <p:fltVal val="0.5"/>
                                          </p:val>
                                        </p:tav>
                                        <p:tav tm="100000">
                                          <p:val>
                                            <p:strVal val="#ppt_x"/>
                                          </p:val>
                                        </p:tav>
                                      </p:tavLst>
                                    </p:anim>
                                    <p:anim calcmode="lin" valueType="num">
                                      <p:cBhvr>
                                        <p:cTn id="18" dur="500" fill="hold"/>
                                        <p:tgtEl>
                                          <p:spTgt spid="29"/>
                                        </p:tgtEl>
                                        <p:attrNameLst>
                                          <p:attrName>ppt_y</p:attrName>
                                        </p:attrNameLst>
                                      </p:cBhvr>
                                      <p:tavLst>
                                        <p:tav tm="0">
                                          <p:val>
                                            <p:fltVal val="0.5"/>
                                          </p:val>
                                        </p:tav>
                                        <p:tav tm="100000">
                                          <p:val>
                                            <p:strVal val="#ppt_y"/>
                                          </p:val>
                                        </p:tav>
                                      </p:tavLst>
                                    </p:anim>
                                  </p:childTnLst>
                                </p:cTn>
                              </p:par>
                            </p:childTnLst>
                          </p:cTn>
                        </p:par>
                        <p:par>
                          <p:cTn id="19" fill="hold">
                            <p:stCondLst>
                              <p:cond delay="1100"/>
                            </p:stCondLst>
                            <p:childTnLst>
                              <p:par>
                                <p:cTn id="20" presetID="16" presetClass="entr" presetSubtype="21" fill="hold" grpId="0" nodeType="after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arn(inVertical)">
                                      <p:cBhvr>
                                        <p:cTn id="22" dur="500"/>
                                        <p:tgtEl>
                                          <p:spTgt spid="19"/>
                                        </p:tgtEl>
                                      </p:cBhvr>
                                    </p:animEffect>
                                  </p:childTnLst>
                                </p:cTn>
                              </p:par>
                            </p:childTnLst>
                          </p:cTn>
                        </p:par>
                        <p:par>
                          <p:cTn id="23" fill="hold">
                            <p:stCondLst>
                              <p:cond delay="1600"/>
                            </p:stCondLst>
                            <p:childTnLst>
                              <p:par>
                                <p:cTn id="24" presetID="2" presetClass="entr" presetSubtype="4" fill="hold" grpId="0" nodeType="after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fill="hold"/>
                                        <p:tgtEl>
                                          <p:spTgt spid="21"/>
                                        </p:tgtEl>
                                        <p:attrNameLst>
                                          <p:attrName>ppt_x</p:attrName>
                                        </p:attrNameLst>
                                      </p:cBhvr>
                                      <p:tavLst>
                                        <p:tav tm="0">
                                          <p:val>
                                            <p:strVal val="#ppt_x"/>
                                          </p:val>
                                        </p:tav>
                                        <p:tav tm="100000">
                                          <p:val>
                                            <p:strVal val="#ppt_x"/>
                                          </p:val>
                                        </p:tav>
                                      </p:tavLst>
                                    </p:anim>
                                    <p:anim calcmode="lin" valueType="num">
                                      <p:cBhvr additive="base">
                                        <p:cTn id="27" dur="500" fill="hold"/>
                                        <p:tgtEl>
                                          <p:spTgt spid="21"/>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200"/>
                                  </p:stCondLst>
                                  <p:childTnLst>
                                    <p:set>
                                      <p:cBhvr>
                                        <p:cTn id="29" dur="1" fill="hold">
                                          <p:stCondLst>
                                            <p:cond delay="0"/>
                                          </p:stCondLst>
                                        </p:cTn>
                                        <p:tgtEl>
                                          <p:spTgt spid="22"/>
                                        </p:tgtEl>
                                        <p:attrNameLst>
                                          <p:attrName>style.visibility</p:attrName>
                                        </p:attrNameLst>
                                      </p:cBhvr>
                                      <p:to>
                                        <p:strVal val="visible"/>
                                      </p:to>
                                    </p:set>
                                    <p:anim calcmode="lin" valueType="num">
                                      <p:cBhvr additive="base">
                                        <p:cTn id="30" dur="500" fill="hold"/>
                                        <p:tgtEl>
                                          <p:spTgt spid="22"/>
                                        </p:tgtEl>
                                        <p:attrNameLst>
                                          <p:attrName>ppt_x</p:attrName>
                                        </p:attrNameLst>
                                      </p:cBhvr>
                                      <p:tavLst>
                                        <p:tav tm="0">
                                          <p:val>
                                            <p:strVal val="#ppt_x"/>
                                          </p:val>
                                        </p:tav>
                                        <p:tav tm="100000">
                                          <p:val>
                                            <p:strVal val="#ppt_x"/>
                                          </p:val>
                                        </p:tav>
                                      </p:tavLst>
                                    </p:anim>
                                    <p:anim calcmode="lin" valueType="num">
                                      <p:cBhvr additive="base">
                                        <p:cTn id="31" dur="500" fill="hold"/>
                                        <p:tgtEl>
                                          <p:spTgt spid="22"/>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600"/>
                                  </p:stCondLst>
                                  <p:childTnLst>
                                    <p:set>
                                      <p:cBhvr>
                                        <p:cTn id="33" dur="1" fill="hold">
                                          <p:stCondLst>
                                            <p:cond delay="0"/>
                                          </p:stCondLst>
                                        </p:cTn>
                                        <p:tgtEl>
                                          <p:spTgt spid="24"/>
                                        </p:tgtEl>
                                        <p:attrNameLst>
                                          <p:attrName>style.visibility</p:attrName>
                                        </p:attrNameLst>
                                      </p:cBhvr>
                                      <p:to>
                                        <p:strVal val="visible"/>
                                      </p:to>
                                    </p:set>
                                    <p:anim calcmode="lin" valueType="num">
                                      <p:cBhvr additive="base">
                                        <p:cTn id="34" dur="500" fill="hold"/>
                                        <p:tgtEl>
                                          <p:spTgt spid="24"/>
                                        </p:tgtEl>
                                        <p:attrNameLst>
                                          <p:attrName>ppt_x</p:attrName>
                                        </p:attrNameLst>
                                      </p:cBhvr>
                                      <p:tavLst>
                                        <p:tav tm="0">
                                          <p:val>
                                            <p:strVal val="#ppt_x"/>
                                          </p:val>
                                        </p:tav>
                                        <p:tav tm="100000">
                                          <p:val>
                                            <p:strVal val="#ppt_x"/>
                                          </p:val>
                                        </p:tav>
                                      </p:tavLst>
                                    </p:anim>
                                    <p:anim calcmode="lin" valueType="num">
                                      <p:cBhvr additive="base">
                                        <p:cTn id="35" dur="500" fill="hold"/>
                                        <p:tgtEl>
                                          <p:spTgt spid="24"/>
                                        </p:tgtEl>
                                        <p:attrNameLst>
                                          <p:attrName>ppt_y</p:attrName>
                                        </p:attrNameLst>
                                      </p:cBhvr>
                                      <p:tavLst>
                                        <p:tav tm="0">
                                          <p:val>
                                            <p:strVal val="1+#ppt_h/2"/>
                                          </p:val>
                                        </p:tav>
                                        <p:tav tm="100000">
                                          <p:val>
                                            <p:strVal val="#ppt_y"/>
                                          </p:val>
                                        </p:tav>
                                      </p:tavLst>
                                    </p:anim>
                                  </p:childTnLst>
                                </p:cTn>
                              </p:par>
                              <p:par>
                                <p:cTn id="36" presetID="22" presetClass="entr" presetSubtype="4" fill="hold" grpId="0" nodeType="withEffect">
                                  <p:stCondLst>
                                    <p:cond delay="800"/>
                                  </p:stCondLst>
                                  <p:childTnLst>
                                    <p:set>
                                      <p:cBhvr>
                                        <p:cTn id="37" dur="1" fill="hold">
                                          <p:stCondLst>
                                            <p:cond delay="0"/>
                                          </p:stCondLst>
                                        </p:cTn>
                                        <p:tgtEl>
                                          <p:spTgt spid="10"/>
                                        </p:tgtEl>
                                        <p:attrNameLst>
                                          <p:attrName>style.visibility</p:attrName>
                                        </p:attrNameLst>
                                      </p:cBhvr>
                                      <p:to>
                                        <p:strVal val="visible"/>
                                      </p:to>
                                    </p:set>
                                    <p:animEffect transition="in" filter="wipe(down)">
                                      <p:cBhvr>
                                        <p:cTn id="38" dur="500"/>
                                        <p:tgtEl>
                                          <p:spTgt spid="10"/>
                                        </p:tgtEl>
                                      </p:cBhvr>
                                    </p:animEffect>
                                  </p:childTnLst>
                                </p:cTn>
                              </p:par>
                              <p:par>
                                <p:cTn id="39" presetID="2" presetClass="entr" presetSubtype="4" fill="hold" grpId="0" nodeType="withEffect">
                                  <p:stCondLst>
                                    <p:cond delay="60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9" grpId="0"/>
      <p:bldP spid="20" grpId="0" animBg="1"/>
      <p:bldP spid="21" grpId="0"/>
      <p:bldP spid="22" grpId="0"/>
      <p:bldP spid="24" grpId="0"/>
      <p:bldP spid="29" grpId="0" animBg="1"/>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整体解决方案</a:t>
            </a:r>
          </a:p>
        </p:txBody>
      </p:sp>
      <p:sp>
        <p:nvSpPr>
          <p:cNvPr id="32" name="KSO_Shape"/>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394" y="699542"/>
            <a:ext cx="8781855" cy="4320673"/>
          </a:xfrm>
          <a:prstGeom prst="rect">
            <a:avLst/>
          </a:prstGeom>
        </p:spPr>
      </p:pic>
    </p:spTree>
    <p:extLst>
      <p:ext uri="{BB962C8B-B14F-4D97-AF65-F5344CB8AC3E}">
        <p14:creationId xmlns:p14="http://schemas.microsoft.com/office/powerpoint/2010/main" val="615365762"/>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技术架构</a:t>
            </a:r>
          </a:p>
        </p:txBody>
      </p:sp>
      <p:sp>
        <p:nvSpPr>
          <p:cNvPr id="32" name="KSO_Shape"/>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pic>
        <p:nvPicPr>
          <p:cNvPr id="3" name="图片 2"/>
          <p:cNvPicPr>
            <a:picLocks noChangeAspect="1"/>
          </p:cNvPicPr>
          <p:nvPr/>
        </p:nvPicPr>
        <p:blipFill>
          <a:blip r:embed="rId3"/>
          <a:stretch>
            <a:fillRect/>
          </a:stretch>
        </p:blipFill>
        <p:spPr>
          <a:xfrm>
            <a:off x="1691680" y="436131"/>
            <a:ext cx="5569368" cy="4811098"/>
          </a:xfrm>
          <a:prstGeom prst="rect">
            <a:avLst/>
          </a:prstGeom>
        </p:spPr>
      </p:pic>
    </p:spTree>
    <p:extLst>
      <p:ext uri="{BB962C8B-B14F-4D97-AF65-F5344CB8AC3E}">
        <p14:creationId xmlns:p14="http://schemas.microsoft.com/office/powerpoint/2010/main" val="728999955"/>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产品模块示意图</a:t>
            </a:r>
          </a:p>
        </p:txBody>
      </p:sp>
      <p:sp>
        <p:nvSpPr>
          <p:cNvPr id="25" name="椭圆 24"/>
          <p:cNvSpPr/>
          <p:nvPr/>
        </p:nvSpPr>
        <p:spPr>
          <a:xfrm>
            <a:off x="2123275" y="1107218"/>
            <a:ext cx="687266" cy="68726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1200" dirty="0">
                <a:latin typeface="微软雅黑" panose="020B0503020204020204" pitchFamily="34" charset="-122"/>
                <a:ea typeface="微软雅黑" panose="020B0503020204020204" pitchFamily="34" charset="-122"/>
              </a:rPr>
              <a:t>云</a:t>
            </a:r>
            <a:r>
              <a:rPr lang="en-US" altLang="zh-CN" sz="1200" dirty="0">
                <a:latin typeface="微软雅黑" panose="020B0503020204020204" pitchFamily="34" charset="-122"/>
                <a:ea typeface="微软雅黑" panose="020B0503020204020204" pitchFamily="34" charset="-122"/>
              </a:rPr>
              <a:t>POS</a:t>
            </a:r>
            <a:endParaRPr lang="zh-CN" altLang="en-US" sz="1200" dirty="0">
              <a:latin typeface="微软雅黑" panose="020B0503020204020204" pitchFamily="34" charset="-122"/>
              <a:ea typeface="微软雅黑" panose="020B0503020204020204" pitchFamily="34" charset="-122"/>
            </a:endParaRPr>
          </a:p>
        </p:txBody>
      </p:sp>
      <p:sp>
        <p:nvSpPr>
          <p:cNvPr id="34" name="椭圆 33"/>
          <p:cNvSpPr/>
          <p:nvPr/>
        </p:nvSpPr>
        <p:spPr>
          <a:xfrm>
            <a:off x="2123275" y="3721284"/>
            <a:ext cx="687266" cy="68726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zh-CN" sz="1200" dirty="0">
                <a:latin typeface="微软雅黑" panose="020B0503020204020204" pitchFamily="34" charset="-122"/>
                <a:ea typeface="微软雅黑" panose="020B0503020204020204" pitchFamily="34" charset="-122"/>
              </a:rPr>
              <a:t>TMS</a:t>
            </a:r>
            <a:endParaRPr lang="zh-CN" altLang="en-US" sz="1200" dirty="0">
              <a:latin typeface="微软雅黑" panose="020B0503020204020204" pitchFamily="34" charset="-122"/>
              <a:ea typeface="微软雅黑" panose="020B0503020204020204" pitchFamily="34" charset="-122"/>
            </a:endParaRPr>
          </a:p>
        </p:txBody>
      </p:sp>
      <p:sp>
        <p:nvSpPr>
          <p:cNvPr id="36" name="椭圆 35"/>
          <p:cNvSpPr/>
          <p:nvPr/>
        </p:nvSpPr>
        <p:spPr>
          <a:xfrm>
            <a:off x="3430308" y="2414251"/>
            <a:ext cx="687266" cy="68726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zh-CN" sz="1200" dirty="0">
                <a:latin typeface="微软雅黑" panose="020B0503020204020204" pitchFamily="34" charset="-122"/>
                <a:ea typeface="微软雅黑" panose="020B0503020204020204" pitchFamily="34" charset="-122"/>
              </a:rPr>
              <a:t>SCRM</a:t>
            </a:r>
            <a:endParaRPr lang="zh-CN" altLang="en-US" sz="1200" dirty="0">
              <a:latin typeface="微软雅黑" panose="020B0503020204020204" pitchFamily="34" charset="-122"/>
              <a:ea typeface="微软雅黑" panose="020B0503020204020204" pitchFamily="34" charset="-122"/>
            </a:endParaRPr>
          </a:p>
        </p:txBody>
      </p:sp>
      <p:sp>
        <p:nvSpPr>
          <p:cNvPr id="37" name="椭圆 36"/>
          <p:cNvSpPr/>
          <p:nvPr/>
        </p:nvSpPr>
        <p:spPr>
          <a:xfrm>
            <a:off x="816242" y="2414251"/>
            <a:ext cx="687266" cy="68726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zh-CN" sz="1200" dirty="0">
                <a:latin typeface="微软雅黑" panose="020B0503020204020204" pitchFamily="34" charset="-122"/>
                <a:ea typeface="微软雅黑" panose="020B0503020204020204" pitchFamily="34" charset="-122"/>
              </a:rPr>
              <a:t>OMS</a:t>
            </a:r>
            <a:endParaRPr lang="zh-CN" altLang="en-US" sz="1200" dirty="0">
              <a:latin typeface="微软雅黑" panose="020B0503020204020204" pitchFamily="34" charset="-122"/>
              <a:ea typeface="微软雅黑" panose="020B0503020204020204" pitchFamily="34" charset="-122"/>
            </a:endParaRPr>
          </a:p>
        </p:txBody>
      </p:sp>
      <p:sp>
        <p:nvSpPr>
          <p:cNvPr id="39" name="椭圆 38"/>
          <p:cNvSpPr/>
          <p:nvPr/>
        </p:nvSpPr>
        <p:spPr>
          <a:xfrm rot="2700000">
            <a:off x="3051286" y="1490039"/>
            <a:ext cx="687266" cy="6872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zh-CN" sz="1200" dirty="0">
                <a:latin typeface="微软雅黑" panose="020B0503020204020204" pitchFamily="34" charset="-122"/>
                <a:ea typeface="微软雅黑" panose="020B0503020204020204" pitchFamily="34" charset="-122"/>
              </a:rPr>
              <a:t>BI</a:t>
            </a:r>
            <a:endParaRPr lang="zh-CN" altLang="en-US" sz="1200" dirty="0">
              <a:latin typeface="微软雅黑" panose="020B0503020204020204" pitchFamily="34" charset="-122"/>
              <a:ea typeface="微软雅黑" panose="020B0503020204020204" pitchFamily="34" charset="-122"/>
            </a:endParaRPr>
          </a:p>
        </p:txBody>
      </p:sp>
      <p:sp>
        <p:nvSpPr>
          <p:cNvPr id="40" name="椭圆 39"/>
          <p:cNvSpPr/>
          <p:nvPr/>
        </p:nvSpPr>
        <p:spPr>
          <a:xfrm rot="2700000">
            <a:off x="1202862" y="3338463"/>
            <a:ext cx="687266" cy="6872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zh-CN" sz="1200" dirty="0">
                <a:latin typeface="微软雅黑" panose="020B0503020204020204" pitchFamily="34" charset="-122"/>
                <a:ea typeface="微软雅黑" panose="020B0503020204020204" pitchFamily="34" charset="-122"/>
              </a:rPr>
              <a:t>ERP</a:t>
            </a:r>
            <a:endParaRPr lang="zh-CN" altLang="en-US" sz="1200" dirty="0">
              <a:latin typeface="微软雅黑" panose="020B0503020204020204" pitchFamily="34" charset="-122"/>
              <a:ea typeface="微软雅黑" panose="020B0503020204020204" pitchFamily="34" charset="-122"/>
            </a:endParaRPr>
          </a:p>
        </p:txBody>
      </p:sp>
      <p:sp>
        <p:nvSpPr>
          <p:cNvPr id="42" name="椭圆 41"/>
          <p:cNvSpPr/>
          <p:nvPr/>
        </p:nvSpPr>
        <p:spPr>
          <a:xfrm rot="-2700000">
            <a:off x="3051286" y="3338463"/>
            <a:ext cx="687266" cy="6872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zh-CN" sz="1200" dirty="0">
                <a:latin typeface="微软雅黑" panose="020B0503020204020204" pitchFamily="34" charset="-122"/>
                <a:ea typeface="微软雅黑" panose="020B0503020204020204" pitchFamily="34" charset="-122"/>
              </a:rPr>
              <a:t>CRM</a:t>
            </a:r>
            <a:endParaRPr lang="zh-CN" altLang="en-US" sz="1200" dirty="0">
              <a:latin typeface="微软雅黑" panose="020B0503020204020204" pitchFamily="34" charset="-122"/>
              <a:ea typeface="微软雅黑" panose="020B0503020204020204" pitchFamily="34" charset="-122"/>
            </a:endParaRPr>
          </a:p>
        </p:txBody>
      </p:sp>
      <p:sp>
        <p:nvSpPr>
          <p:cNvPr id="43" name="椭圆 42"/>
          <p:cNvSpPr/>
          <p:nvPr/>
        </p:nvSpPr>
        <p:spPr>
          <a:xfrm rot="-2700000">
            <a:off x="1202862" y="1490039"/>
            <a:ext cx="687266" cy="6872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zh-CN" sz="1200" dirty="0">
                <a:latin typeface="微软雅黑" panose="020B0503020204020204" pitchFamily="34" charset="-122"/>
                <a:ea typeface="微软雅黑" panose="020B0503020204020204" pitchFamily="34" charset="-122"/>
              </a:rPr>
              <a:t>WMS</a:t>
            </a:r>
            <a:endParaRPr lang="zh-CN" altLang="en-US" sz="1200" dirty="0">
              <a:latin typeface="微软雅黑" panose="020B0503020204020204" pitchFamily="34" charset="-122"/>
              <a:ea typeface="微软雅黑" panose="020B0503020204020204" pitchFamily="34" charset="-122"/>
            </a:endParaRPr>
          </a:p>
        </p:txBody>
      </p:sp>
      <p:sp>
        <p:nvSpPr>
          <p:cNvPr id="11" name="等腰三角形 10"/>
          <p:cNvSpPr/>
          <p:nvPr/>
        </p:nvSpPr>
        <p:spPr>
          <a:xfrm>
            <a:off x="2389564" y="1821314"/>
            <a:ext cx="154688" cy="15430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等腰三角形 44"/>
          <p:cNvSpPr/>
          <p:nvPr/>
        </p:nvSpPr>
        <p:spPr>
          <a:xfrm flipV="1">
            <a:off x="2389564" y="3540150"/>
            <a:ext cx="154688" cy="15430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等腰三角形 46"/>
          <p:cNvSpPr/>
          <p:nvPr/>
        </p:nvSpPr>
        <p:spPr>
          <a:xfrm rot="5400000">
            <a:off x="3248982" y="2680732"/>
            <a:ext cx="154688" cy="15430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等腰三角形 47"/>
          <p:cNvSpPr/>
          <p:nvPr/>
        </p:nvSpPr>
        <p:spPr>
          <a:xfrm rot="5400000" flipV="1">
            <a:off x="1530146" y="2680732"/>
            <a:ext cx="154688" cy="15430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等腰三角形 49"/>
          <p:cNvSpPr/>
          <p:nvPr/>
        </p:nvSpPr>
        <p:spPr>
          <a:xfrm rot="2700000">
            <a:off x="2997263" y="2073032"/>
            <a:ext cx="154688" cy="15430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等腰三角形 50"/>
          <p:cNvSpPr/>
          <p:nvPr/>
        </p:nvSpPr>
        <p:spPr>
          <a:xfrm rot="2700000" flipV="1">
            <a:off x="1781863" y="3288432"/>
            <a:ext cx="154688" cy="15430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等腰三角形 52"/>
          <p:cNvSpPr/>
          <p:nvPr/>
        </p:nvSpPr>
        <p:spPr>
          <a:xfrm rot="8100000">
            <a:off x="2997263" y="3288432"/>
            <a:ext cx="154688" cy="15430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8100000" flipV="1">
            <a:off x="1781863" y="2073032"/>
            <a:ext cx="154688" cy="15430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723826" y="2014802"/>
            <a:ext cx="1486164" cy="14861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2025556" y="2499742"/>
            <a:ext cx="882704" cy="553998"/>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lnSpc>
                <a:spcPct val="100000"/>
              </a:lnSpc>
            </a:pPr>
            <a:r>
              <a:rPr lang="en-US" altLang="zh-CN" sz="1800" b="1" dirty="0" err="1">
                <a:solidFill>
                  <a:schemeClr val="bg1"/>
                </a:solidFill>
              </a:rPr>
              <a:t>Orderin</a:t>
            </a:r>
            <a:endParaRPr lang="en-US" altLang="zh-CN" sz="1800" b="1" dirty="0">
              <a:solidFill>
                <a:schemeClr val="bg1"/>
              </a:solidFill>
            </a:endParaRPr>
          </a:p>
          <a:p>
            <a:pPr algn="ctr">
              <a:lnSpc>
                <a:spcPct val="100000"/>
              </a:lnSpc>
            </a:pPr>
            <a:r>
              <a:rPr lang="zh-CN" altLang="en-US" sz="1800" b="1" dirty="0">
                <a:solidFill>
                  <a:schemeClr val="bg1"/>
                </a:solidFill>
              </a:rPr>
              <a:t>全渠道</a:t>
            </a:r>
            <a:endParaRPr lang="en-US" altLang="zh-CN" sz="1800" b="1" dirty="0">
              <a:solidFill>
                <a:schemeClr val="bg1"/>
              </a:solidFill>
            </a:endParaRPr>
          </a:p>
        </p:txBody>
      </p:sp>
      <p:sp>
        <p:nvSpPr>
          <p:cNvPr id="66" name="圆角矩形 65"/>
          <p:cNvSpPr/>
          <p:nvPr/>
        </p:nvSpPr>
        <p:spPr>
          <a:xfrm>
            <a:off x="4917105" y="1343473"/>
            <a:ext cx="3437649" cy="864096"/>
          </a:xfrm>
          <a:prstGeom prst="round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圆角矩形 66"/>
          <p:cNvSpPr/>
          <p:nvPr/>
        </p:nvSpPr>
        <p:spPr>
          <a:xfrm>
            <a:off x="4917105" y="2387712"/>
            <a:ext cx="3437649" cy="864096"/>
          </a:xfrm>
          <a:prstGeom prst="round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a:off x="4917105" y="3431952"/>
            <a:ext cx="3437649" cy="864096"/>
          </a:xfrm>
          <a:prstGeom prst="round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9" name="组合 68"/>
          <p:cNvGrpSpPr/>
          <p:nvPr/>
        </p:nvGrpSpPr>
        <p:grpSpPr>
          <a:xfrm>
            <a:off x="4742695" y="1599998"/>
            <a:ext cx="351046" cy="351046"/>
            <a:chOff x="3683368" y="2342383"/>
            <a:chExt cx="351046" cy="351046"/>
          </a:xfrm>
        </p:grpSpPr>
        <p:sp>
          <p:nvSpPr>
            <p:cNvPr id="70" name="椭圆 69"/>
            <p:cNvSpPr/>
            <p:nvPr/>
          </p:nvSpPr>
          <p:spPr>
            <a:xfrm>
              <a:off x="3683368" y="2342383"/>
              <a:ext cx="351046" cy="3510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TextBox 70"/>
            <p:cNvSpPr txBox="1"/>
            <p:nvPr/>
          </p:nvSpPr>
          <p:spPr>
            <a:xfrm>
              <a:off x="3786883" y="2348629"/>
              <a:ext cx="144016" cy="338554"/>
            </a:xfrm>
            <a:prstGeom prst="rect">
              <a:avLst/>
            </a:prstGeom>
            <a:noFill/>
          </p:spPr>
          <p:txBody>
            <a:bodyPr wrap="square" lIns="0" tIns="0" rIns="0" bIns="0" rtlCol="0">
              <a:spAutoFit/>
            </a:bodyPr>
            <a:lstStyle/>
            <a:p>
              <a:pPr algn="ctr"/>
              <a:r>
                <a:rPr lang="en-US" altLang="zh-CN" sz="2200" b="1" dirty="0">
                  <a:solidFill>
                    <a:schemeClr val="bg1"/>
                  </a:solidFill>
                  <a:latin typeface="微软雅黑" panose="020B0503020204020204" pitchFamily="34" charset="-122"/>
                  <a:ea typeface="微软雅黑" panose="020B0503020204020204" pitchFamily="34" charset="-122"/>
                </a:rPr>
                <a:t>1</a:t>
              </a:r>
              <a:endParaRPr lang="zh-CN" altLang="en-US" sz="2200" b="1" dirty="0">
                <a:solidFill>
                  <a:schemeClr val="bg1"/>
                </a:solidFill>
                <a:latin typeface="微软雅黑" panose="020B0503020204020204" pitchFamily="34" charset="-122"/>
                <a:ea typeface="微软雅黑" panose="020B0503020204020204" pitchFamily="34" charset="-122"/>
              </a:endParaRPr>
            </a:p>
          </p:txBody>
        </p:sp>
      </p:grpSp>
      <p:grpSp>
        <p:nvGrpSpPr>
          <p:cNvPr id="72" name="组合 71"/>
          <p:cNvGrpSpPr/>
          <p:nvPr/>
        </p:nvGrpSpPr>
        <p:grpSpPr>
          <a:xfrm>
            <a:off x="4742695" y="2644237"/>
            <a:ext cx="351046" cy="351046"/>
            <a:chOff x="3683368" y="2342383"/>
            <a:chExt cx="351046" cy="351046"/>
          </a:xfrm>
        </p:grpSpPr>
        <p:sp>
          <p:nvSpPr>
            <p:cNvPr id="73" name="椭圆 72"/>
            <p:cNvSpPr/>
            <p:nvPr/>
          </p:nvSpPr>
          <p:spPr>
            <a:xfrm>
              <a:off x="3683368" y="2342383"/>
              <a:ext cx="351046" cy="3510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TextBox 73"/>
            <p:cNvSpPr txBox="1"/>
            <p:nvPr/>
          </p:nvSpPr>
          <p:spPr>
            <a:xfrm>
              <a:off x="3786883" y="2348629"/>
              <a:ext cx="144016" cy="338554"/>
            </a:xfrm>
            <a:prstGeom prst="rect">
              <a:avLst/>
            </a:prstGeom>
            <a:noFill/>
          </p:spPr>
          <p:txBody>
            <a:bodyPr wrap="square" lIns="0" tIns="0" rIns="0" bIns="0" rtlCol="0">
              <a:spAutoFit/>
            </a:bodyPr>
            <a:lstStyle/>
            <a:p>
              <a:pPr algn="ctr"/>
              <a:r>
                <a:rPr lang="en-US" altLang="zh-CN" sz="2200" b="1" dirty="0">
                  <a:solidFill>
                    <a:schemeClr val="bg1"/>
                  </a:solidFill>
                  <a:latin typeface="微软雅黑" panose="020B0503020204020204" pitchFamily="34" charset="-122"/>
                  <a:ea typeface="微软雅黑" panose="020B0503020204020204" pitchFamily="34" charset="-122"/>
                </a:rPr>
                <a:t>2</a:t>
              </a:r>
              <a:endParaRPr lang="zh-CN" altLang="en-US" sz="2200" b="1" dirty="0">
                <a:solidFill>
                  <a:schemeClr val="bg1"/>
                </a:solidFill>
                <a:latin typeface="微软雅黑" panose="020B0503020204020204" pitchFamily="34" charset="-122"/>
                <a:ea typeface="微软雅黑" panose="020B0503020204020204" pitchFamily="34" charset="-122"/>
              </a:endParaRPr>
            </a:p>
          </p:txBody>
        </p:sp>
      </p:grpSp>
      <p:grpSp>
        <p:nvGrpSpPr>
          <p:cNvPr id="75" name="组合 74"/>
          <p:cNvGrpSpPr/>
          <p:nvPr/>
        </p:nvGrpSpPr>
        <p:grpSpPr>
          <a:xfrm>
            <a:off x="4742695" y="3688477"/>
            <a:ext cx="351046" cy="351046"/>
            <a:chOff x="3683368" y="2342383"/>
            <a:chExt cx="351046" cy="351046"/>
          </a:xfrm>
        </p:grpSpPr>
        <p:sp>
          <p:nvSpPr>
            <p:cNvPr id="76" name="椭圆 75"/>
            <p:cNvSpPr/>
            <p:nvPr/>
          </p:nvSpPr>
          <p:spPr>
            <a:xfrm>
              <a:off x="3683368" y="2342383"/>
              <a:ext cx="351046" cy="3510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TextBox 76"/>
            <p:cNvSpPr txBox="1"/>
            <p:nvPr/>
          </p:nvSpPr>
          <p:spPr>
            <a:xfrm>
              <a:off x="3786883" y="2348629"/>
              <a:ext cx="144016" cy="338554"/>
            </a:xfrm>
            <a:prstGeom prst="rect">
              <a:avLst/>
            </a:prstGeom>
            <a:noFill/>
          </p:spPr>
          <p:txBody>
            <a:bodyPr wrap="square" lIns="0" tIns="0" rIns="0" bIns="0" rtlCol="0">
              <a:spAutoFit/>
            </a:bodyPr>
            <a:lstStyle/>
            <a:p>
              <a:pPr algn="ctr"/>
              <a:r>
                <a:rPr lang="en-US" altLang="zh-CN" sz="2200" b="1" dirty="0">
                  <a:solidFill>
                    <a:schemeClr val="bg1"/>
                  </a:solidFill>
                  <a:latin typeface="微软雅黑" panose="020B0503020204020204" pitchFamily="34" charset="-122"/>
                  <a:ea typeface="微软雅黑" panose="020B0503020204020204" pitchFamily="34" charset="-122"/>
                </a:rPr>
                <a:t>3</a:t>
              </a:r>
              <a:endParaRPr lang="zh-CN" altLang="en-US" sz="2200" b="1" dirty="0">
                <a:solidFill>
                  <a:schemeClr val="bg1"/>
                </a:solidFill>
                <a:latin typeface="微软雅黑" panose="020B0503020204020204" pitchFamily="34" charset="-122"/>
                <a:ea typeface="微软雅黑" panose="020B0503020204020204" pitchFamily="34" charset="-122"/>
              </a:endParaRPr>
            </a:p>
          </p:txBody>
        </p:sp>
      </p:grpSp>
      <p:sp>
        <p:nvSpPr>
          <p:cNvPr id="78" name="TextBox 77"/>
          <p:cNvSpPr txBox="1"/>
          <p:nvPr/>
        </p:nvSpPr>
        <p:spPr>
          <a:xfrm>
            <a:off x="5207301" y="1707654"/>
            <a:ext cx="2941847" cy="18607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2000" b="1" dirty="0"/>
              <a:t>全渠道管理</a:t>
            </a:r>
            <a:endParaRPr lang="en-US" altLang="zh-CN" sz="2000" dirty="0"/>
          </a:p>
        </p:txBody>
      </p:sp>
      <p:sp>
        <p:nvSpPr>
          <p:cNvPr id="79" name="TextBox 78"/>
          <p:cNvSpPr txBox="1"/>
          <p:nvPr/>
        </p:nvSpPr>
        <p:spPr>
          <a:xfrm>
            <a:off x="5207301" y="2751893"/>
            <a:ext cx="2941847" cy="18607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2000" b="1" dirty="0"/>
              <a:t>全程会员营销</a:t>
            </a:r>
            <a:endParaRPr lang="en-US" altLang="zh-CN" sz="2000" dirty="0"/>
          </a:p>
        </p:txBody>
      </p:sp>
      <p:sp>
        <p:nvSpPr>
          <p:cNvPr id="80" name="TextBox 79"/>
          <p:cNvSpPr txBox="1"/>
          <p:nvPr/>
        </p:nvSpPr>
        <p:spPr>
          <a:xfrm>
            <a:off x="5207301" y="3796133"/>
            <a:ext cx="2941847" cy="18607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2000" b="1" dirty="0"/>
              <a:t>新零售打通线上线下</a:t>
            </a:r>
            <a:endParaRPr lang="en-US" altLang="zh-CN" sz="2000" dirty="0"/>
          </a:p>
        </p:txBody>
      </p:sp>
      <p:sp>
        <p:nvSpPr>
          <p:cNvPr id="38" name="KSO_Shape"/>
          <p:cNvSpPr/>
          <p:nvPr/>
        </p:nvSpPr>
        <p:spPr bwMode="auto">
          <a:xfrm>
            <a:off x="272950" y="138463"/>
            <a:ext cx="305693" cy="259839"/>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accent1">
              <a:lumMod val="40000"/>
              <a:lumOff val="60000"/>
            </a:schemeClr>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400" advClick="0" advTm="0">
        <p:blinds/>
      </p:transition>
    </mc:Choice>
    <mc:Fallback xmlns="">
      <p:transition spd="slow" advClick="0" advTm="0">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par>
                                <p:cTn id="18" presetID="64" presetClass="path" presetSubtype="0" accel="50000" decel="50000" fill="hold" grpId="1" nodeType="withEffect">
                                  <p:stCondLst>
                                    <p:cond delay="0"/>
                                  </p:stCondLst>
                                  <p:childTnLst>
                                    <p:animMotion origin="layout" path="M 4.72222E-6 0.16605 L 4.72222E-6 1.48148E-6 " pathEditMode="relative" rAng="0" ptsTypes="AA">
                                      <p:cBhvr>
                                        <p:cTn id="19" dur="500" fill="hold"/>
                                        <p:tgtEl>
                                          <p:spTgt spid="11"/>
                                        </p:tgtEl>
                                        <p:attrNameLst>
                                          <p:attrName>ppt_x</p:attrName>
                                          <p:attrName>ppt_y</p:attrName>
                                        </p:attrNameLst>
                                      </p:cBhvr>
                                      <p:rCtr x="0" y="-8302"/>
                                    </p:animMotion>
                                  </p:childTnLst>
                                </p:cTn>
                              </p:par>
                              <p:par>
                                <p:cTn id="20" presetID="1" presetClass="entr" presetSubtype="0" fill="hold" grpId="0" nodeType="withEffect">
                                  <p:stCondLst>
                                    <p:cond delay="200"/>
                                  </p:stCondLst>
                                  <p:childTnLst>
                                    <p:set>
                                      <p:cBhvr>
                                        <p:cTn id="21" dur="1" fill="hold">
                                          <p:stCondLst>
                                            <p:cond delay="0"/>
                                          </p:stCondLst>
                                        </p:cTn>
                                        <p:tgtEl>
                                          <p:spTgt spid="50"/>
                                        </p:tgtEl>
                                        <p:attrNameLst>
                                          <p:attrName>style.visibility</p:attrName>
                                        </p:attrNameLst>
                                      </p:cBhvr>
                                      <p:to>
                                        <p:strVal val="visible"/>
                                      </p:to>
                                    </p:set>
                                  </p:childTnLst>
                                </p:cTn>
                              </p:par>
                              <p:par>
                                <p:cTn id="22" presetID="64" presetClass="path" presetSubtype="0" accel="50000" decel="50000" fill="hold" grpId="1" nodeType="withEffect">
                                  <p:stCondLst>
                                    <p:cond delay="200"/>
                                  </p:stCondLst>
                                  <p:childTnLst>
                                    <p:animMotion origin="layout" path="M -0.06631 0.11852 L -4.72222E-6 -3.95062E-6 " pathEditMode="relative" rAng="0" ptsTypes="AA">
                                      <p:cBhvr>
                                        <p:cTn id="23" dur="500" fill="hold"/>
                                        <p:tgtEl>
                                          <p:spTgt spid="50"/>
                                        </p:tgtEl>
                                        <p:attrNameLst>
                                          <p:attrName>ppt_x</p:attrName>
                                          <p:attrName>ppt_y</p:attrName>
                                        </p:attrNameLst>
                                      </p:cBhvr>
                                      <p:rCtr x="3316" y="-5926"/>
                                    </p:animMotion>
                                  </p:childTnLst>
                                </p:cTn>
                              </p:par>
                              <p:par>
                                <p:cTn id="24" presetID="1" presetClass="entr" presetSubtype="0" fill="hold" grpId="0" nodeType="withEffect">
                                  <p:stCondLst>
                                    <p:cond delay="400"/>
                                  </p:stCondLst>
                                  <p:childTnLst>
                                    <p:set>
                                      <p:cBhvr>
                                        <p:cTn id="25" dur="1" fill="hold">
                                          <p:stCondLst>
                                            <p:cond delay="0"/>
                                          </p:stCondLst>
                                        </p:cTn>
                                        <p:tgtEl>
                                          <p:spTgt spid="47"/>
                                        </p:tgtEl>
                                        <p:attrNameLst>
                                          <p:attrName>style.visibility</p:attrName>
                                        </p:attrNameLst>
                                      </p:cBhvr>
                                      <p:to>
                                        <p:strVal val="visible"/>
                                      </p:to>
                                    </p:set>
                                  </p:childTnLst>
                                </p:cTn>
                              </p:par>
                              <p:par>
                                <p:cTn id="26" presetID="64" presetClass="path" presetSubtype="0" accel="50000" decel="50000" fill="hold" grpId="1" nodeType="withEffect">
                                  <p:stCondLst>
                                    <p:cond delay="400"/>
                                  </p:stCondLst>
                                  <p:childTnLst>
                                    <p:animMotion origin="layout" path="M -0.09427 -0.00061 L 1.11111E-6 -3.82716E-6 " pathEditMode="relative" rAng="0" ptsTypes="AA">
                                      <p:cBhvr>
                                        <p:cTn id="27" dur="500" fill="hold"/>
                                        <p:tgtEl>
                                          <p:spTgt spid="47"/>
                                        </p:tgtEl>
                                        <p:attrNameLst>
                                          <p:attrName>ppt_x</p:attrName>
                                          <p:attrName>ppt_y</p:attrName>
                                        </p:attrNameLst>
                                      </p:cBhvr>
                                      <p:rCtr x="4705" y="31"/>
                                    </p:animMotion>
                                  </p:childTnLst>
                                </p:cTn>
                              </p:par>
                              <p:par>
                                <p:cTn id="28" presetID="1" presetClass="entr" presetSubtype="0" fill="hold" grpId="0" nodeType="withEffect">
                                  <p:stCondLst>
                                    <p:cond delay="600"/>
                                  </p:stCondLst>
                                  <p:childTnLst>
                                    <p:set>
                                      <p:cBhvr>
                                        <p:cTn id="29" dur="1" fill="hold">
                                          <p:stCondLst>
                                            <p:cond delay="0"/>
                                          </p:stCondLst>
                                        </p:cTn>
                                        <p:tgtEl>
                                          <p:spTgt spid="53"/>
                                        </p:tgtEl>
                                        <p:attrNameLst>
                                          <p:attrName>style.visibility</p:attrName>
                                        </p:attrNameLst>
                                      </p:cBhvr>
                                      <p:to>
                                        <p:strVal val="visible"/>
                                      </p:to>
                                    </p:set>
                                  </p:childTnLst>
                                </p:cTn>
                              </p:par>
                              <p:par>
                                <p:cTn id="30" presetID="64" presetClass="path" presetSubtype="0" accel="50000" decel="50000" fill="hold" grpId="1" nodeType="withEffect">
                                  <p:stCondLst>
                                    <p:cond delay="600"/>
                                  </p:stCondLst>
                                  <p:childTnLst>
                                    <p:animMotion origin="layout" path="M -0.06631 -0.11882 L -4.72222E-6 -3.7037E-6 " pathEditMode="relative" rAng="0" ptsTypes="AA">
                                      <p:cBhvr>
                                        <p:cTn id="31" dur="500" fill="hold"/>
                                        <p:tgtEl>
                                          <p:spTgt spid="53"/>
                                        </p:tgtEl>
                                        <p:attrNameLst>
                                          <p:attrName>ppt_x</p:attrName>
                                          <p:attrName>ppt_y</p:attrName>
                                        </p:attrNameLst>
                                      </p:cBhvr>
                                      <p:rCtr x="3316" y="5926"/>
                                    </p:animMotion>
                                  </p:childTnLst>
                                </p:cTn>
                              </p:par>
                              <p:par>
                                <p:cTn id="32" presetID="1" presetClass="entr" presetSubtype="0" fill="hold" grpId="0" nodeType="withEffect">
                                  <p:stCondLst>
                                    <p:cond delay="800"/>
                                  </p:stCondLst>
                                  <p:childTnLst>
                                    <p:set>
                                      <p:cBhvr>
                                        <p:cTn id="33" dur="1" fill="hold">
                                          <p:stCondLst>
                                            <p:cond delay="0"/>
                                          </p:stCondLst>
                                        </p:cTn>
                                        <p:tgtEl>
                                          <p:spTgt spid="45"/>
                                        </p:tgtEl>
                                        <p:attrNameLst>
                                          <p:attrName>style.visibility</p:attrName>
                                        </p:attrNameLst>
                                      </p:cBhvr>
                                      <p:to>
                                        <p:strVal val="visible"/>
                                      </p:to>
                                    </p:set>
                                  </p:childTnLst>
                                </p:cTn>
                              </p:par>
                              <p:par>
                                <p:cTn id="34" presetID="64" presetClass="path" presetSubtype="0" accel="50000" decel="50000" fill="hold" grpId="1" nodeType="withEffect">
                                  <p:stCondLst>
                                    <p:cond delay="800"/>
                                  </p:stCondLst>
                                  <p:childTnLst>
                                    <p:animMotion origin="layout" path="M -0.00053 -0.16728 L 4.72222E-6 8.64198E-7 " pathEditMode="relative" rAng="0" ptsTypes="AA">
                                      <p:cBhvr>
                                        <p:cTn id="35" dur="500" fill="hold"/>
                                        <p:tgtEl>
                                          <p:spTgt spid="45"/>
                                        </p:tgtEl>
                                        <p:attrNameLst>
                                          <p:attrName>ppt_x</p:attrName>
                                          <p:attrName>ppt_y</p:attrName>
                                        </p:attrNameLst>
                                      </p:cBhvr>
                                      <p:rCtr x="17" y="8364"/>
                                    </p:animMotion>
                                  </p:childTnLst>
                                </p:cTn>
                              </p:par>
                              <p:par>
                                <p:cTn id="36" presetID="1" presetClass="entr" presetSubtype="0" fill="hold" grpId="0" nodeType="withEffect">
                                  <p:stCondLst>
                                    <p:cond delay="1000"/>
                                  </p:stCondLst>
                                  <p:childTnLst>
                                    <p:set>
                                      <p:cBhvr>
                                        <p:cTn id="37" dur="1" fill="hold">
                                          <p:stCondLst>
                                            <p:cond delay="0"/>
                                          </p:stCondLst>
                                        </p:cTn>
                                        <p:tgtEl>
                                          <p:spTgt spid="51"/>
                                        </p:tgtEl>
                                        <p:attrNameLst>
                                          <p:attrName>style.visibility</p:attrName>
                                        </p:attrNameLst>
                                      </p:cBhvr>
                                      <p:to>
                                        <p:strVal val="visible"/>
                                      </p:to>
                                    </p:set>
                                  </p:childTnLst>
                                </p:cTn>
                              </p:par>
                              <p:par>
                                <p:cTn id="38" presetID="64" presetClass="path" presetSubtype="0" accel="50000" decel="50000" fill="hold" grpId="1" nodeType="withEffect">
                                  <p:stCondLst>
                                    <p:cond delay="1000"/>
                                  </p:stCondLst>
                                  <p:childTnLst>
                                    <p:animMotion origin="layout" path="M 0.06597 -0.11882 L -2.22222E-6 -3.7037E-6 " pathEditMode="relative" rAng="0" ptsTypes="AA">
                                      <p:cBhvr>
                                        <p:cTn id="39" dur="500" fill="hold"/>
                                        <p:tgtEl>
                                          <p:spTgt spid="51"/>
                                        </p:tgtEl>
                                        <p:attrNameLst>
                                          <p:attrName>ppt_x</p:attrName>
                                          <p:attrName>ppt_y</p:attrName>
                                        </p:attrNameLst>
                                      </p:cBhvr>
                                      <p:rCtr x="-3299" y="5926"/>
                                    </p:animMotion>
                                  </p:childTnLst>
                                </p:cTn>
                              </p:par>
                              <p:par>
                                <p:cTn id="40" presetID="1" presetClass="entr" presetSubtype="0" fill="hold" grpId="0" nodeType="withEffect">
                                  <p:stCondLst>
                                    <p:cond delay="1200"/>
                                  </p:stCondLst>
                                  <p:childTnLst>
                                    <p:set>
                                      <p:cBhvr>
                                        <p:cTn id="41" dur="1" fill="hold">
                                          <p:stCondLst>
                                            <p:cond delay="0"/>
                                          </p:stCondLst>
                                        </p:cTn>
                                        <p:tgtEl>
                                          <p:spTgt spid="48"/>
                                        </p:tgtEl>
                                        <p:attrNameLst>
                                          <p:attrName>style.visibility</p:attrName>
                                        </p:attrNameLst>
                                      </p:cBhvr>
                                      <p:to>
                                        <p:strVal val="visible"/>
                                      </p:to>
                                    </p:set>
                                  </p:childTnLst>
                                </p:cTn>
                              </p:par>
                              <p:par>
                                <p:cTn id="42" presetID="64" presetClass="path" presetSubtype="0" accel="50000" decel="50000" fill="hold" grpId="1" nodeType="withEffect">
                                  <p:stCondLst>
                                    <p:cond delay="1200"/>
                                  </p:stCondLst>
                                  <p:childTnLst>
                                    <p:animMotion origin="layout" path="M 0.09375 -0.0003 L 1.94444E-6 -3.82716E-6 " pathEditMode="relative" rAng="0" ptsTypes="AA">
                                      <p:cBhvr>
                                        <p:cTn id="43" dur="500" fill="hold"/>
                                        <p:tgtEl>
                                          <p:spTgt spid="48"/>
                                        </p:tgtEl>
                                        <p:attrNameLst>
                                          <p:attrName>ppt_x</p:attrName>
                                          <p:attrName>ppt_y</p:attrName>
                                        </p:attrNameLst>
                                      </p:cBhvr>
                                      <p:rCtr x="-4688" y="0"/>
                                    </p:animMotion>
                                  </p:childTnLst>
                                </p:cTn>
                              </p:par>
                              <p:par>
                                <p:cTn id="44" presetID="1" presetClass="entr" presetSubtype="0" fill="hold" grpId="0" nodeType="withEffect">
                                  <p:stCondLst>
                                    <p:cond delay="1400"/>
                                  </p:stCondLst>
                                  <p:childTnLst>
                                    <p:set>
                                      <p:cBhvr>
                                        <p:cTn id="45" dur="1" fill="hold">
                                          <p:stCondLst>
                                            <p:cond delay="0"/>
                                          </p:stCondLst>
                                        </p:cTn>
                                        <p:tgtEl>
                                          <p:spTgt spid="54"/>
                                        </p:tgtEl>
                                        <p:attrNameLst>
                                          <p:attrName>style.visibility</p:attrName>
                                        </p:attrNameLst>
                                      </p:cBhvr>
                                      <p:to>
                                        <p:strVal val="visible"/>
                                      </p:to>
                                    </p:set>
                                  </p:childTnLst>
                                </p:cTn>
                              </p:par>
                              <p:par>
                                <p:cTn id="46" presetID="64" presetClass="path" presetSubtype="0" accel="50000" decel="50000" fill="hold" grpId="1" nodeType="withEffect">
                                  <p:stCondLst>
                                    <p:cond delay="1400"/>
                                  </p:stCondLst>
                                  <p:childTnLst>
                                    <p:animMotion origin="layout" path="M 0.06615 0.1176 L -2.22222E-6 -3.95062E-6 " pathEditMode="relative" rAng="0" ptsTypes="AA">
                                      <p:cBhvr>
                                        <p:cTn id="47" dur="500" fill="hold"/>
                                        <p:tgtEl>
                                          <p:spTgt spid="54"/>
                                        </p:tgtEl>
                                        <p:attrNameLst>
                                          <p:attrName>ppt_x</p:attrName>
                                          <p:attrName>ppt_y</p:attrName>
                                        </p:attrNameLst>
                                      </p:cBhvr>
                                      <p:rCtr x="-3316" y="-5895"/>
                                    </p:animMotion>
                                  </p:childTnLst>
                                </p:cTn>
                              </p:par>
                            </p:childTnLst>
                          </p:cTn>
                        </p:par>
                        <p:par>
                          <p:cTn id="48" fill="hold">
                            <p:stCondLst>
                              <p:cond delay="500"/>
                            </p:stCondLst>
                            <p:childTnLst>
                              <p:par>
                                <p:cTn id="49" presetID="1" presetClass="entr" presetSubtype="0" fill="hold" grpId="1" nodeType="after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64" presetClass="path" presetSubtype="0" accel="50000" decel="50000" fill="hold" grpId="0" nodeType="withEffect">
                                  <p:stCondLst>
                                    <p:cond delay="0"/>
                                  </p:stCondLst>
                                  <p:childTnLst>
                                    <p:animMotion origin="layout" path="M -1.66667E-6 0.25432 L -1.66667E-6 -1.48148E-6 " pathEditMode="relative" rAng="0" ptsTypes="AA">
                                      <p:cBhvr>
                                        <p:cTn id="52" dur="500" fill="hold"/>
                                        <p:tgtEl>
                                          <p:spTgt spid="25"/>
                                        </p:tgtEl>
                                        <p:attrNameLst>
                                          <p:attrName>ppt_x</p:attrName>
                                          <p:attrName>ppt_y</p:attrName>
                                        </p:attrNameLst>
                                      </p:cBhvr>
                                      <p:rCtr x="0" y="-12716"/>
                                    </p:animMotion>
                                  </p:childTnLst>
                                </p:cTn>
                              </p:par>
                              <p:par>
                                <p:cTn id="53" presetID="1" presetClass="entr" presetSubtype="0" fill="hold" grpId="1" nodeType="withEffect">
                                  <p:stCondLst>
                                    <p:cond delay="200"/>
                                  </p:stCondLst>
                                  <p:childTnLst>
                                    <p:set>
                                      <p:cBhvr>
                                        <p:cTn id="54" dur="1" fill="hold">
                                          <p:stCondLst>
                                            <p:cond delay="0"/>
                                          </p:stCondLst>
                                        </p:cTn>
                                        <p:tgtEl>
                                          <p:spTgt spid="39"/>
                                        </p:tgtEl>
                                        <p:attrNameLst>
                                          <p:attrName>style.visibility</p:attrName>
                                        </p:attrNameLst>
                                      </p:cBhvr>
                                      <p:to>
                                        <p:strVal val="visible"/>
                                      </p:to>
                                    </p:set>
                                  </p:childTnLst>
                                </p:cTn>
                              </p:par>
                              <p:par>
                                <p:cTn id="55" presetID="64" presetClass="path" presetSubtype="0" accel="50000" decel="50000" fill="hold" grpId="0" nodeType="withEffect">
                                  <p:stCondLst>
                                    <p:cond delay="200"/>
                                  </p:stCondLst>
                                  <p:childTnLst>
                                    <p:animMotion origin="layout" path="M -0.10086 0.17994 L -4.16667E-6 -4.19753E-6 " pathEditMode="relative" rAng="0" ptsTypes="AA">
                                      <p:cBhvr>
                                        <p:cTn id="56" dur="500" fill="hold"/>
                                        <p:tgtEl>
                                          <p:spTgt spid="39"/>
                                        </p:tgtEl>
                                        <p:attrNameLst>
                                          <p:attrName>ppt_x</p:attrName>
                                          <p:attrName>ppt_y</p:attrName>
                                        </p:attrNameLst>
                                      </p:cBhvr>
                                      <p:rCtr x="5035" y="-9012"/>
                                    </p:animMotion>
                                  </p:childTnLst>
                                </p:cTn>
                              </p:par>
                              <p:par>
                                <p:cTn id="57" presetID="1" presetClass="entr" presetSubtype="0" fill="hold" grpId="1" nodeType="withEffect">
                                  <p:stCondLst>
                                    <p:cond delay="400"/>
                                  </p:stCondLst>
                                  <p:childTnLst>
                                    <p:set>
                                      <p:cBhvr>
                                        <p:cTn id="58" dur="1" fill="hold">
                                          <p:stCondLst>
                                            <p:cond delay="0"/>
                                          </p:stCondLst>
                                        </p:cTn>
                                        <p:tgtEl>
                                          <p:spTgt spid="36"/>
                                        </p:tgtEl>
                                        <p:attrNameLst>
                                          <p:attrName>style.visibility</p:attrName>
                                        </p:attrNameLst>
                                      </p:cBhvr>
                                      <p:to>
                                        <p:strVal val="visible"/>
                                      </p:to>
                                    </p:set>
                                  </p:childTnLst>
                                </p:cTn>
                              </p:par>
                              <p:par>
                                <p:cTn id="59" presetID="64" presetClass="path" presetSubtype="0" accel="50000" decel="50000" fill="hold" grpId="0" nodeType="withEffect">
                                  <p:stCondLst>
                                    <p:cond delay="400"/>
                                  </p:stCondLst>
                                  <p:childTnLst>
                                    <p:animMotion origin="layout" path="M -0.14254 0.00031 L 2.77778E-6 -3.82716E-6 " pathEditMode="relative" rAng="0" ptsTypes="AA">
                                      <p:cBhvr>
                                        <p:cTn id="60" dur="500" fill="hold"/>
                                        <p:tgtEl>
                                          <p:spTgt spid="36"/>
                                        </p:tgtEl>
                                        <p:attrNameLst>
                                          <p:attrName>ppt_x</p:attrName>
                                          <p:attrName>ppt_y</p:attrName>
                                        </p:attrNameLst>
                                      </p:cBhvr>
                                      <p:rCtr x="7118" y="-31"/>
                                    </p:animMotion>
                                  </p:childTnLst>
                                </p:cTn>
                              </p:par>
                              <p:par>
                                <p:cTn id="61" presetID="1" presetClass="entr" presetSubtype="0" fill="hold" grpId="1" nodeType="withEffect">
                                  <p:stCondLst>
                                    <p:cond delay="600"/>
                                  </p:stCondLst>
                                  <p:childTnLst>
                                    <p:set>
                                      <p:cBhvr>
                                        <p:cTn id="62" dur="1" fill="hold">
                                          <p:stCondLst>
                                            <p:cond delay="0"/>
                                          </p:stCondLst>
                                        </p:cTn>
                                        <p:tgtEl>
                                          <p:spTgt spid="42"/>
                                        </p:tgtEl>
                                        <p:attrNameLst>
                                          <p:attrName>style.visibility</p:attrName>
                                        </p:attrNameLst>
                                      </p:cBhvr>
                                      <p:to>
                                        <p:strVal val="visible"/>
                                      </p:to>
                                    </p:set>
                                  </p:childTnLst>
                                </p:cTn>
                              </p:par>
                              <p:par>
                                <p:cTn id="63" presetID="64" presetClass="path" presetSubtype="0" accel="50000" decel="50000" fill="hold" grpId="0" nodeType="withEffect">
                                  <p:stCondLst>
                                    <p:cond delay="600"/>
                                  </p:stCondLst>
                                  <p:childTnLst>
                                    <p:animMotion origin="layout" path="M -0.10173 -0.17993 L -4.16667E-6 -3.45679E-6 " pathEditMode="relative" rAng="0" ptsTypes="AA">
                                      <p:cBhvr>
                                        <p:cTn id="64" dur="500" fill="hold"/>
                                        <p:tgtEl>
                                          <p:spTgt spid="42"/>
                                        </p:tgtEl>
                                        <p:attrNameLst>
                                          <p:attrName>ppt_x</p:attrName>
                                          <p:attrName>ppt_y</p:attrName>
                                        </p:attrNameLst>
                                      </p:cBhvr>
                                      <p:rCtr x="5087" y="8981"/>
                                    </p:animMotion>
                                  </p:childTnLst>
                                </p:cTn>
                              </p:par>
                              <p:par>
                                <p:cTn id="65" presetID="1" presetClass="entr" presetSubtype="0" fill="hold" grpId="1" nodeType="withEffect">
                                  <p:stCondLst>
                                    <p:cond delay="800"/>
                                  </p:stCondLst>
                                  <p:childTnLst>
                                    <p:set>
                                      <p:cBhvr>
                                        <p:cTn id="66" dur="1" fill="hold">
                                          <p:stCondLst>
                                            <p:cond delay="0"/>
                                          </p:stCondLst>
                                        </p:cTn>
                                        <p:tgtEl>
                                          <p:spTgt spid="34"/>
                                        </p:tgtEl>
                                        <p:attrNameLst>
                                          <p:attrName>style.visibility</p:attrName>
                                        </p:attrNameLst>
                                      </p:cBhvr>
                                      <p:to>
                                        <p:strVal val="visible"/>
                                      </p:to>
                                    </p:set>
                                  </p:childTnLst>
                                </p:cTn>
                              </p:par>
                              <p:par>
                                <p:cTn id="67" presetID="64" presetClass="path" presetSubtype="0" accel="50000" decel="50000" fill="hold" grpId="0" nodeType="withEffect">
                                  <p:stCondLst>
                                    <p:cond delay="800"/>
                                  </p:stCondLst>
                                  <p:childTnLst>
                                    <p:animMotion origin="layout" path="M -0.00069 -0.25432 L -1.66667E-6 3.82716E-6 " pathEditMode="relative" rAng="0" ptsTypes="AA">
                                      <p:cBhvr>
                                        <p:cTn id="68" dur="500" fill="hold"/>
                                        <p:tgtEl>
                                          <p:spTgt spid="34"/>
                                        </p:tgtEl>
                                        <p:attrNameLst>
                                          <p:attrName>ppt_x</p:attrName>
                                          <p:attrName>ppt_y</p:attrName>
                                        </p:attrNameLst>
                                      </p:cBhvr>
                                      <p:rCtr x="35" y="12716"/>
                                    </p:animMotion>
                                  </p:childTnLst>
                                </p:cTn>
                              </p:par>
                              <p:par>
                                <p:cTn id="69" presetID="1" presetClass="entr" presetSubtype="0" fill="hold" grpId="1" nodeType="withEffect">
                                  <p:stCondLst>
                                    <p:cond delay="1000"/>
                                  </p:stCondLst>
                                  <p:childTnLst>
                                    <p:set>
                                      <p:cBhvr>
                                        <p:cTn id="70" dur="1" fill="hold">
                                          <p:stCondLst>
                                            <p:cond delay="0"/>
                                          </p:stCondLst>
                                        </p:cTn>
                                        <p:tgtEl>
                                          <p:spTgt spid="40"/>
                                        </p:tgtEl>
                                        <p:attrNameLst>
                                          <p:attrName>style.visibility</p:attrName>
                                        </p:attrNameLst>
                                      </p:cBhvr>
                                      <p:to>
                                        <p:strVal val="visible"/>
                                      </p:to>
                                    </p:set>
                                  </p:childTnLst>
                                </p:cTn>
                              </p:par>
                              <p:par>
                                <p:cTn id="71" presetID="64" presetClass="path" presetSubtype="0" accel="50000" decel="50000" fill="hold" grpId="0" nodeType="withEffect">
                                  <p:stCondLst>
                                    <p:cond delay="1000"/>
                                  </p:stCondLst>
                                  <p:childTnLst>
                                    <p:animMotion origin="layout" path="M 0.1007 -0.17963 L -8.33333E-7 -3.45679E-6 " pathEditMode="relative" rAng="0" ptsTypes="AA">
                                      <p:cBhvr>
                                        <p:cTn id="72" dur="500" fill="hold"/>
                                        <p:tgtEl>
                                          <p:spTgt spid="40"/>
                                        </p:tgtEl>
                                        <p:attrNameLst>
                                          <p:attrName>ppt_x</p:attrName>
                                          <p:attrName>ppt_y</p:attrName>
                                        </p:attrNameLst>
                                      </p:cBhvr>
                                      <p:rCtr x="-5035" y="8981"/>
                                    </p:animMotion>
                                  </p:childTnLst>
                                </p:cTn>
                              </p:par>
                              <p:par>
                                <p:cTn id="73" presetID="1" presetClass="entr" presetSubtype="0" fill="hold" grpId="1" nodeType="withEffect">
                                  <p:stCondLst>
                                    <p:cond delay="1200"/>
                                  </p:stCondLst>
                                  <p:childTnLst>
                                    <p:set>
                                      <p:cBhvr>
                                        <p:cTn id="74" dur="1" fill="hold">
                                          <p:stCondLst>
                                            <p:cond delay="0"/>
                                          </p:stCondLst>
                                        </p:cTn>
                                        <p:tgtEl>
                                          <p:spTgt spid="37"/>
                                        </p:tgtEl>
                                        <p:attrNameLst>
                                          <p:attrName>style.visibility</p:attrName>
                                        </p:attrNameLst>
                                      </p:cBhvr>
                                      <p:to>
                                        <p:strVal val="visible"/>
                                      </p:to>
                                    </p:set>
                                  </p:childTnLst>
                                </p:cTn>
                              </p:par>
                              <p:par>
                                <p:cTn id="75" presetID="64" presetClass="path" presetSubtype="0" accel="50000" decel="50000" fill="hold" grpId="0" nodeType="withEffect">
                                  <p:stCondLst>
                                    <p:cond delay="1200"/>
                                  </p:stCondLst>
                                  <p:childTnLst>
                                    <p:animMotion origin="layout" path="M 0.14167 -0.0003 L 2.77778E-7 -3.82716E-6 " pathEditMode="relative" rAng="0" ptsTypes="AA">
                                      <p:cBhvr>
                                        <p:cTn id="76" dur="500" fill="hold"/>
                                        <p:tgtEl>
                                          <p:spTgt spid="37"/>
                                        </p:tgtEl>
                                        <p:attrNameLst>
                                          <p:attrName>ppt_x</p:attrName>
                                          <p:attrName>ppt_y</p:attrName>
                                        </p:attrNameLst>
                                      </p:cBhvr>
                                      <p:rCtr x="-7083" y="0"/>
                                    </p:animMotion>
                                  </p:childTnLst>
                                </p:cTn>
                              </p:par>
                              <p:par>
                                <p:cTn id="77" presetID="1" presetClass="entr" presetSubtype="0" fill="hold" grpId="1" nodeType="withEffect">
                                  <p:stCondLst>
                                    <p:cond delay="1400"/>
                                  </p:stCondLst>
                                  <p:childTnLst>
                                    <p:set>
                                      <p:cBhvr>
                                        <p:cTn id="78" dur="1" fill="hold">
                                          <p:stCondLst>
                                            <p:cond delay="0"/>
                                          </p:stCondLst>
                                        </p:cTn>
                                        <p:tgtEl>
                                          <p:spTgt spid="43"/>
                                        </p:tgtEl>
                                        <p:attrNameLst>
                                          <p:attrName>style.visibility</p:attrName>
                                        </p:attrNameLst>
                                      </p:cBhvr>
                                      <p:to>
                                        <p:strVal val="visible"/>
                                      </p:to>
                                    </p:set>
                                  </p:childTnLst>
                                </p:cTn>
                              </p:par>
                              <p:par>
                                <p:cTn id="79" presetID="64" presetClass="path" presetSubtype="0" accel="50000" decel="50000" fill="hold" grpId="0" nodeType="withEffect">
                                  <p:stCondLst>
                                    <p:cond delay="1400"/>
                                  </p:stCondLst>
                                  <p:childTnLst>
                                    <p:animMotion origin="layout" path="M 0.10017 0.17778 L -8.33333E-7 -4.19753E-6 " pathEditMode="relative" rAng="0" ptsTypes="AA">
                                      <p:cBhvr>
                                        <p:cTn id="80" dur="500" fill="hold"/>
                                        <p:tgtEl>
                                          <p:spTgt spid="43"/>
                                        </p:tgtEl>
                                        <p:attrNameLst>
                                          <p:attrName>ppt_x</p:attrName>
                                          <p:attrName>ppt_y</p:attrName>
                                        </p:attrNameLst>
                                      </p:cBhvr>
                                      <p:rCtr x="-5017" y="-8889"/>
                                    </p:animMotion>
                                  </p:childTnLst>
                                </p:cTn>
                              </p:par>
                            </p:childTnLst>
                          </p:cTn>
                        </p:par>
                        <p:par>
                          <p:cTn id="81" fill="hold">
                            <p:stCondLst>
                              <p:cond delay="500"/>
                            </p:stCondLst>
                            <p:childTnLst>
                              <p:par>
                                <p:cTn id="82" presetID="2" presetClass="entr" presetSubtype="2" fill="hold" grpId="0" nodeType="afterEffect">
                                  <p:stCondLst>
                                    <p:cond delay="0"/>
                                  </p:stCondLst>
                                  <p:childTnLst>
                                    <p:set>
                                      <p:cBhvr>
                                        <p:cTn id="83" dur="1" fill="hold">
                                          <p:stCondLst>
                                            <p:cond delay="0"/>
                                          </p:stCondLst>
                                        </p:cTn>
                                        <p:tgtEl>
                                          <p:spTgt spid="66"/>
                                        </p:tgtEl>
                                        <p:attrNameLst>
                                          <p:attrName>style.visibility</p:attrName>
                                        </p:attrNameLst>
                                      </p:cBhvr>
                                      <p:to>
                                        <p:strVal val="visible"/>
                                      </p:to>
                                    </p:set>
                                    <p:anim calcmode="lin" valueType="num">
                                      <p:cBhvr additive="base">
                                        <p:cTn id="84" dur="500" fill="hold"/>
                                        <p:tgtEl>
                                          <p:spTgt spid="66"/>
                                        </p:tgtEl>
                                        <p:attrNameLst>
                                          <p:attrName>ppt_x</p:attrName>
                                        </p:attrNameLst>
                                      </p:cBhvr>
                                      <p:tavLst>
                                        <p:tav tm="0">
                                          <p:val>
                                            <p:strVal val="1+#ppt_w/2"/>
                                          </p:val>
                                        </p:tav>
                                        <p:tav tm="100000">
                                          <p:val>
                                            <p:strVal val="#ppt_x"/>
                                          </p:val>
                                        </p:tav>
                                      </p:tavLst>
                                    </p:anim>
                                    <p:anim calcmode="lin" valueType="num">
                                      <p:cBhvr additive="base">
                                        <p:cTn id="85" dur="500" fill="hold"/>
                                        <p:tgtEl>
                                          <p:spTgt spid="66"/>
                                        </p:tgtEl>
                                        <p:attrNameLst>
                                          <p:attrName>ppt_y</p:attrName>
                                        </p:attrNameLst>
                                      </p:cBhvr>
                                      <p:tavLst>
                                        <p:tav tm="0">
                                          <p:val>
                                            <p:strVal val="#ppt_y"/>
                                          </p:val>
                                        </p:tav>
                                        <p:tav tm="100000">
                                          <p:val>
                                            <p:strVal val="#ppt_y"/>
                                          </p:val>
                                        </p:tav>
                                      </p:tavLst>
                                    </p:anim>
                                  </p:childTnLst>
                                </p:cTn>
                              </p:par>
                              <p:par>
                                <p:cTn id="86" presetID="2" presetClass="entr" presetSubtype="2" fill="hold" nodeType="withEffect">
                                  <p:stCondLst>
                                    <p:cond delay="0"/>
                                  </p:stCondLst>
                                  <p:childTnLst>
                                    <p:set>
                                      <p:cBhvr>
                                        <p:cTn id="87" dur="1" fill="hold">
                                          <p:stCondLst>
                                            <p:cond delay="0"/>
                                          </p:stCondLst>
                                        </p:cTn>
                                        <p:tgtEl>
                                          <p:spTgt spid="69"/>
                                        </p:tgtEl>
                                        <p:attrNameLst>
                                          <p:attrName>style.visibility</p:attrName>
                                        </p:attrNameLst>
                                      </p:cBhvr>
                                      <p:to>
                                        <p:strVal val="visible"/>
                                      </p:to>
                                    </p:set>
                                    <p:anim calcmode="lin" valueType="num">
                                      <p:cBhvr additive="base">
                                        <p:cTn id="88" dur="500" fill="hold"/>
                                        <p:tgtEl>
                                          <p:spTgt spid="69"/>
                                        </p:tgtEl>
                                        <p:attrNameLst>
                                          <p:attrName>ppt_x</p:attrName>
                                        </p:attrNameLst>
                                      </p:cBhvr>
                                      <p:tavLst>
                                        <p:tav tm="0">
                                          <p:val>
                                            <p:strVal val="1+#ppt_w/2"/>
                                          </p:val>
                                        </p:tav>
                                        <p:tav tm="100000">
                                          <p:val>
                                            <p:strVal val="#ppt_x"/>
                                          </p:val>
                                        </p:tav>
                                      </p:tavLst>
                                    </p:anim>
                                    <p:anim calcmode="lin" valueType="num">
                                      <p:cBhvr additive="base">
                                        <p:cTn id="89" dur="500" fill="hold"/>
                                        <p:tgtEl>
                                          <p:spTgt spid="69"/>
                                        </p:tgtEl>
                                        <p:attrNameLst>
                                          <p:attrName>ppt_y</p:attrName>
                                        </p:attrNameLst>
                                      </p:cBhvr>
                                      <p:tavLst>
                                        <p:tav tm="0">
                                          <p:val>
                                            <p:strVal val="#ppt_y"/>
                                          </p:val>
                                        </p:tav>
                                        <p:tav tm="100000">
                                          <p:val>
                                            <p:strVal val="#ppt_y"/>
                                          </p:val>
                                        </p:tav>
                                      </p:tavLst>
                                    </p:anim>
                                  </p:childTnLst>
                                </p:cTn>
                              </p:par>
                              <p:par>
                                <p:cTn id="90" presetID="2" presetClass="entr" presetSubtype="2" fill="hold" grpId="0" nodeType="withEffect">
                                  <p:stCondLst>
                                    <p:cond delay="0"/>
                                  </p:stCondLst>
                                  <p:childTnLst>
                                    <p:set>
                                      <p:cBhvr>
                                        <p:cTn id="91" dur="1" fill="hold">
                                          <p:stCondLst>
                                            <p:cond delay="0"/>
                                          </p:stCondLst>
                                        </p:cTn>
                                        <p:tgtEl>
                                          <p:spTgt spid="78"/>
                                        </p:tgtEl>
                                        <p:attrNameLst>
                                          <p:attrName>style.visibility</p:attrName>
                                        </p:attrNameLst>
                                      </p:cBhvr>
                                      <p:to>
                                        <p:strVal val="visible"/>
                                      </p:to>
                                    </p:set>
                                    <p:anim calcmode="lin" valueType="num">
                                      <p:cBhvr additive="base">
                                        <p:cTn id="92" dur="500" fill="hold"/>
                                        <p:tgtEl>
                                          <p:spTgt spid="78"/>
                                        </p:tgtEl>
                                        <p:attrNameLst>
                                          <p:attrName>ppt_x</p:attrName>
                                        </p:attrNameLst>
                                      </p:cBhvr>
                                      <p:tavLst>
                                        <p:tav tm="0">
                                          <p:val>
                                            <p:strVal val="1+#ppt_w/2"/>
                                          </p:val>
                                        </p:tav>
                                        <p:tav tm="100000">
                                          <p:val>
                                            <p:strVal val="#ppt_x"/>
                                          </p:val>
                                        </p:tav>
                                      </p:tavLst>
                                    </p:anim>
                                    <p:anim calcmode="lin" valueType="num">
                                      <p:cBhvr additive="base">
                                        <p:cTn id="93" dur="500" fill="hold"/>
                                        <p:tgtEl>
                                          <p:spTgt spid="78"/>
                                        </p:tgtEl>
                                        <p:attrNameLst>
                                          <p:attrName>ppt_y</p:attrName>
                                        </p:attrNameLst>
                                      </p:cBhvr>
                                      <p:tavLst>
                                        <p:tav tm="0">
                                          <p:val>
                                            <p:strVal val="#ppt_y"/>
                                          </p:val>
                                        </p:tav>
                                        <p:tav tm="100000">
                                          <p:val>
                                            <p:strVal val="#ppt_y"/>
                                          </p:val>
                                        </p:tav>
                                      </p:tavLst>
                                    </p:anim>
                                  </p:childTnLst>
                                </p:cTn>
                              </p:par>
                              <p:par>
                                <p:cTn id="94" presetID="2" presetClass="entr" presetSubtype="2" fill="hold" grpId="0" nodeType="withEffect">
                                  <p:stCondLst>
                                    <p:cond delay="300"/>
                                  </p:stCondLst>
                                  <p:childTnLst>
                                    <p:set>
                                      <p:cBhvr>
                                        <p:cTn id="95" dur="1" fill="hold">
                                          <p:stCondLst>
                                            <p:cond delay="0"/>
                                          </p:stCondLst>
                                        </p:cTn>
                                        <p:tgtEl>
                                          <p:spTgt spid="67"/>
                                        </p:tgtEl>
                                        <p:attrNameLst>
                                          <p:attrName>style.visibility</p:attrName>
                                        </p:attrNameLst>
                                      </p:cBhvr>
                                      <p:to>
                                        <p:strVal val="visible"/>
                                      </p:to>
                                    </p:set>
                                    <p:anim calcmode="lin" valueType="num">
                                      <p:cBhvr additive="base">
                                        <p:cTn id="96" dur="500" fill="hold"/>
                                        <p:tgtEl>
                                          <p:spTgt spid="67"/>
                                        </p:tgtEl>
                                        <p:attrNameLst>
                                          <p:attrName>ppt_x</p:attrName>
                                        </p:attrNameLst>
                                      </p:cBhvr>
                                      <p:tavLst>
                                        <p:tav tm="0">
                                          <p:val>
                                            <p:strVal val="1+#ppt_w/2"/>
                                          </p:val>
                                        </p:tav>
                                        <p:tav tm="100000">
                                          <p:val>
                                            <p:strVal val="#ppt_x"/>
                                          </p:val>
                                        </p:tav>
                                      </p:tavLst>
                                    </p:anim>
                                    <p:anim calcmode="lin" valueType="num">
                                      <p:cBhvr additive="base">
                                        <p:cTn id="97" dur="500" fill="hold"/>
                                        <p:tgtEl>
                                          <p:spTgt spid="67"/>
                                        </p:tgtEl>
                                        <p:attrNameLst>
                                          <p:attrName>ppt_y</p:attrName>
                                        </p:attrNameLst>
                                      </p:cBhvr>
                                      <p:tavLst>
                                        <p:tav tm="0">
                                          <p:val>
                                            <p:strVal val="#ppt_y"/>
                                          </p:val>
                                        </p:tav>
                                        <p:tav tm="100000">
                                          <p:val>
                                            <p:strVal val="#ppt_y"/>
                                          </p:val>
                                        </p:tav>
                                      </p:tavLst>
                                    </p:anim>
                                  </p:childTnLst>
                                </p:cTn>
                              </p:par>
                              <p:par>
                                <p:cTn id="98" presetID="2" presetClass="entr" presetSubtype="2" fill="hold" nodeType="withEffect">
                                  <p:stCondLst>
                                    <p:cond delay="300"/>
                                  </p:stCondLst>
                                  <p:childTnLst>
                                    <p:set>
                                      <p:cBhvr>
                                        <p:cTn id="99" dur="1" fill="hold">
                                          <p:stCondLst>
                                            <p:cond delay="0"/>
                                          </p:stCondLst>
                                        </p:cTn>
                                        <p:tgtEl>
                                          <p:spTgt spid="72"/>
                                        </p:tgtEl>
                                        <p:attrNameLst>
                                          <p:attrName>style.visibility</p:attrName>
                                        </p:attrNameLst>
                                      </p:cBhvr>
                                      <p:to>
                                        <p:strVal val="visible"/>
                                      </p:to>
                                    </p:set>
                                    <p:anim calcmode="lin" valueType="num">
                                      <p:cBhvr additive="base">
                                        <p:cTn id="100" dur="500" fill="hold"/>
                                        <p:tgtEl>
                                          <p:spTgt spid="72"/>
                                        </p:tgtEl>
                                        <p:attrNameLst>
                                          <p:attrName>ppt_x</p:attrName>
                                        </p:attrNameLst>
                                      </p:cBhvr>
                                      <p:tavLst>
                                        <p:tav tm="0">
                                          <p:val>
                                            <p:strVal val="1+#ppt_w/2"/>
                                          </p:val>
                                        </p:tav>
                                        <p:tav tm="100000">
                                          <p:val>
                                            <p:strVal val="#ppt_x"/>
                                          </p:val>
                                        </p:tav>
                                      </p:tavLst>
                                    </p:anim>
                                    <p:anim calcmode="lin" valueType="num">
                                      <p:cBhvr additive="base">
                                        <p:cTn id="101" dur="500" fill="hold"/>
                                        <p:tgtEl>
                                          <p:spTgt spid="72"/>
                                        </p:tgtEl>
                                        <p:attrNameLst>
                                          <p:attrName>ppt_y</p:attrName>
                                        </p:attrNameLst>
                                      </p:cBhvr>
                                      <p:tavLst>
                                        <p:tav tm="0">
                                          <p:val>
                                            <p:strVal val="#ppt_y"/>
                                          </p:val>
                                        </p:tav>
                                        <p:tav tm="100000">
                                          <p:val>
                                            <p:strVal val="#ppt_y"/>
                                          </p:val>
                                        </p:tav>
                                      </p:tavLst>
                                    </p:anim>
                                  </p:childTnLst>
                                </p:cTn>
                              </p:par>
                              <p:par>
                                <p:cTn id="102" presetID="2" presetClass="entr" presetSubtype="2" fill="hold" grpId="0" nodeType="withEffect">
                                  <p:stCondLst>
                                    <p:cond delay="300"/>
                                  </p:stCondLst>
                                  <p:childTnLst>
                                    <p:set>
                                      <p:cBhvr>
                                        <p:cTn id="103" dur="1" fill="hold">
                                          <p:stCondLst>
                                            <p:cond delay="0"/>
                                          </p:stCondLst>
                                        </p:cTn>
                                        <p:tgtEl>
                                          <p:spTgt spid="79"/>
                                        </p:tgtEl>
                                        <p:attrNameLst>
                                          <p:attrName>style.visibility</p:attrName>
                                        </p:attrNameLst>
                                      </p:cBhvr>
                                      <p:to>
                                        <p:strVal val="visible"/>
                                      </p:to>
                                    </p:set>
                                    <p:anim calcmode="lin" valueType="num">
                                      <p:cBhvr additive="base">
                                        <p:cTn id="104" dur="500" fill="hold"/>
                                        <p:tgtEl>
                                          <p:spTgt spid="79"/>
                                        </p:tgtEl>
                                        <p:attrNameLst>
                                          <p:attrName>ppt_x</p:attrName>
                                        </p:attrNameLst>
                                      </p:cBhvr>
                                      <p:tavLst>
                                        <p:tav tm="0">
                                          <p:val>
                                            <p:strVal val="1+#ppt_w/2"/>
                                          </p:val>
                                        </p:tav>
                                        <p:tav tm="100000">
                                          <p:val>
                                            <p:strVal val="#ppt_x"/>
                                          </p:val>
                                        </p:tav>
                                      </p:tavLst>
                                    </p:anim>
                                    <p:anim calcmode="lin" valueType="num">
                                      <p:cBhvr additive="base">
                                        <p:cTn id="105" dur="500" fill="hold"/>
                                        <p:tgtEl>
                                          <p:spTgt spid="79"/>
                                        </p:tgtEl>
                                        <p:attrNameLst>
                                          <p:attrName>ppt_y</p:attrName>
                                        </p:attrNameLst>
                                      </p:cBhvr>
                                      <p:tavLst>
                                        <p:tav tm="0">
                                          <p:val>
                                            <p:strVal val="#ppt_y"/>
                                          </p:val>
                                        </p:tav>
                                        <p:tav tm="100000">
                                          <p:val>
                                            <p:strVal val="#ppt_y"/>
                                          </p:val>
                                        </p:tav>
                                      </p:tavLst>
                                    </p:anim>
                                  </p:childTnLst>
                                </p:cTn>
                              </p:par>
                              <p:par>
                                <p:cTn id="106" presetID="2" presetClass="entr" presetSubtype="2" fill="hold" grpId="0" nodeType="withEffect">
                                  <p:stCondLst>
                                    <p:cond delay="600"/>
                                  </p:stCondLst>
                                  <p:childTnLst>
                                    <p:set>
                                      <p:cBhvr>
                                        <p:cTn id="107" dur="1" fill="hold">
                                          <p:stCondLst>
                                            <p:cond delay="0"/>
                                          </p:stCondLst>
                                        </p:cTn>
                                        <p:tgtEl>
                                          <p:spTgt spid="68"/>
                                        </p:tgtEl>
                                        <p:attrNameLst>
                                          <p:attrName>style.visibility</p:attrName>
                                        </p:attrNameLst>
                                      </p:cBhvr>
                                      <p:to>
                                        <p:strVal val="visible"/>
                                      </p:to>
                                    </p:set>
                                    <p:anim calcmode="lin" valueType="num">
                                      <p:cBhvr additive="base">
                                        <p:cTn id="108" dur="500" fill="hold"/>
                                        <p:tgtEl>
                                          <p:spTgt spid="68"/>
                                        </p:tgtEl>
                                        <p:attrNameLst>
                                          <p:attrName>ppt_x</p:attrName>
                                        </p:attrNameLst>
                                      </p:cBhvr>
                                      <p:tavLst>
                                        <p:tav tm="0">
                                          <p:val>
                                            <p:strVal val="1+#ppt_w/2"/>
                                          </p:val>
                                        </p:tav>
                                        <p:tav tm="100000">
                                          <p:val>
                                            <p:strVal val="#ppt_x"/>
                                          </p:val>
                                        </p:tav>
                                      </p:tavLst>
                                    </p:anim>
                                    <p:anim calcmode="lin" valueType="num">
                                      <p:cBhvr additive="base">
                                        <p:cTn id="109" dur="500" fill="hold"/>
                                        <p:tgtEl>
                                          <p:spTgt spid="68"/>
                                        </p:tgtEl>
                                        <p:attrNameLst>
                                          <p:attrName>ppt_y</p:attrName>
                                        </p:attrNameLst>
                                      </p:cBhvr>
                                      <p:tavLst>
                                        <p:tav tm="0">
                                          <p:val>
                                            <p:strVal val="#ppt_y"/>
                                          </p:val>
                                        </p:tav>
                                        <p:tav tm="100000">
                                          <p:val>
                                            <p:strVal val="#ppt_y"/>
                                          </p:val>
                                        </p:tav>
                                      </p:tavLst>
                                    </p:anim>
                                  </p:childTnLst>
                                </p:cTn>
                              </p:par>
                              <p:par>
                                <p:cTn id="110" presetID="2" presetClass="entr" presetSubtype="2" fill="hold" nodeType="withEffect">
                                  <p:stCondLst>
                                    <p:cond delay="600"/>
                                  </p:stCondLst>
                                  <p:childTnLst>
                                    <p:set>
                                      <p:cBhvr>
                                        <p:cTn id="111" dur="1" fill="hold">
                                          <p:stCondLst>
                                            <p:cond delay="0"/>
                                          </p:stCondLst>
                                        </p:cTn>
                                        <p:tgtEl>
                                          <p:spTgt spid="75"/>
                                        </p:tgtEl>
                                        <p:attrNameLst>
                                          <p:attrName>style.visibility</p:attrName>
                                        </p:attrNameLst>
                                      </p:cBhvr>
                                      <p:to>
                                        <p:strVal val="visible"/>
                                      </p:to>
                                    </p:set>
                                    <p:anim calcmode="lin" valueType="num">
                                      <p:cBhvr additive="base">
                                        <p:cTn id="112" dur="500" fill="hold"/>
                                        <p:tgtEl>
                                          <p:spTgt spid="75"/>
                                        </p:tgtEl>
                                        <p:attrNameLst>
                                          <p:attrName>ppt_x</p:attrName>
                                        </p:attrNameLst>
                                      </p:cBhvr>
                                      <p:tavLst>
                                        <p:tav tm="0">
                                          <p:val>
                                            <p:strVal val="1+#ppt_w/2"/>
                                          </p:val>
                                        </p:tav>
                                        <p:tav tm="100000">
                                          <p:val>
                                            <p:strVal val="#ppt_x"/>
                                          </p:val>
                                        </p:tav>
                                      </p:tavLst>
                                    </p:anim>
                                    <p:anim calcmode="lin" valueType="num">
                                      <p:cBhvr additive="base">
                                        <p:cTn id="113" dur="500" fill="hold"/>
                                        <p:tgtEl>
                                          <p:spTgt spid="75"/>
                                        </p:tgtEl>
                                        <p:attrNameLst>
                                          <p:attrName>ppt_y</p:attrName>
                                        </p:attrNameLst>
                                      </p:cBhvr>
                                      <p:tavLst>
                                        <p:tav tm="0">
                                          <p:val>
                                            <p:strVal val="#ppt_y"/>
                                          </p:val>
                                        </p:tav>
                                        <p:tav tm="100000">
                                          <p:val>
                                            <p:strVal val="#ppt_y"/>
                                          </p:val>
                                        </p:tav>
                                      </p:tavLst>
                                    </p:anim>
                                  </p:childTnLst>
                                </p:cTn>
                              </p:par>
                              <p:par>
                                <p:cTn id="114" presetID="2" presetClass="entr" presetSubtype="2" fill="hold" grpId="0" nodeType="withEffect">
                                  <p:stCondLst>
                                    <p:cond delay="600"/>
                                  </p:stCondLst>
                                  <p:childTnLst>
                                    <p:set>
                                      <p:cBhvr>
                                        <p:cTn id="115" dur="1" fill="hold">
                                          <p:stCondLst>
                                            <p:cond delay="0"/>
                                          </p:stCondLst>
                                        </p:cTn>
                                        <p:tgtEl>
                                          <p:spTgt spid="80"/>
                                        </p:tgtEl>
                                        <p:attrNameLst>
                                          <p:attrName>style.visibility</p:attrName>
                                        </p:attrNameLst>
                                      </p:cBhvr>
                                      <p:to>
                                        <p:strVal val="visible"/>
                                      </p:to>
                                    </p:set>
                                    <p:anim calcmode="lin" valueType="num">
                                      <p:cBhvr additive="base">
                                        <p:cTn id="116" dur="500" fill="hold"/>
                                        <p:tgtEl>
                                          <p:spTgt spid="80"/>
                                        </p:tgtEl>
                                        <p:attrNameLst>
                                          <p:attrName>ppt_x</p:attrName>
                                        </p:attrNameLst>
                                      </p:cBhvr>
                                      <p:tavLst>
                                        <p:tav tm="0">
                                          <p:val>
                                            <p:strVal val="1+#ppt_w/2"/>
                                          </p:val>
                                        </p:tav>
                                        <p:tav tm="100000">
                                          <p:val>
                                            <p:strVal val="#ppt_x"/>
                                          </p:val>
                                        </p:tav>
                                      </p:tavLst>
                                    </p:anim>
                                    <p:anim calcmode="lin" valueType="num">
                                      <p:cBhvr additive="base">
                                        <p:cTn id="117" dur="500" fill="hold"/>
                                        <p:tgtEl>
                                          <p:spTgt spid="8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34" grpId="0" animBg="1"/>
      <p:bldP spid="34" grpId="1" animBg="1"/>
      <p:bldP spid="36" grpId="0" animBg="1"/>
      <p:bldP spid="36" grpId="1" animBg="1"/>
      <p:bldP spid="37" grpId="0" animBg="1"/>
      <p:bldP spid="37" grpId="1" animBg="1"/>
      <p:bldP spid="39" grpId="0" animBg="1"/>
      <p:bldP spid="39" grpId="1" animBg="1"/>
      <p:bldP spid="40" grpId="0" animBg="1"/>
      <p:bldP spid="40" grpId="1" animBg="1"/>
      <p:bldP spid="42" grpId="0" animBg="1"/>
      <p:bldP spid="42" grpId="1" animBg="1"/>
      <p:bldP spid="43" grpId="0" animBg="1"/>
      <p:bldP spid="43" grpId="1" animBg="1"/>
      <p:bldP spid="11" grpId="0" animBg="1"/>
      <p:bldP spid="11" grpId="1" animBg="1"/>
      <p:bldP spid="45" grpId="0" animBg="1"/>
      <p:bldP spid="45" grpId="1" animBg="1"/>
      <p:bldP spid="47" grpId="0" animBg="1"/>
      <p:bldP spid="47" grpId="1" animBg="1"/>
      <p:bldP spid="48" grpId="0" animBg="1"/>
      <p:bldP spid="48" grpId="1" animBg="1"/>
      <p:bldP spid="50" grpId="0" animBg="1"/>
      <p:bldP spid="50" grpId="1" animBg="1"/>
      <p:bldP spid="51" grpId="0" animBg="1"/>
      <p:bldP spid="51" grpId="1" animBg="1"/>
      <p:bldP spid="53" grpId="0" animBg="1"/>
      <p:bldP spid="53" grpId="1" animBg="1"/>
      <p:bldP spid="54" grpId="0" animBg="1"/>
      <p:bldP spid="54" grpId="1" animBg="1"/>
      <p:bldP spid="24" grpId="0" animBg="1"/>
      <p:bldP spid="33" grpId="0"/>
      <p:bldP spid="66" grpId="0" animBg="1"/>
      <p:bldP spid="67" grpId="0" animBg="1"/>
      <p:bldP spid="68" grpId="0" animBg="1"/>
      <p:bldP spid="78" grpId="0"/>
      <p:bldP spid="79" grpId="0"/>
      <p:bldP spid="80"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1" name="文本框 9"/>
          <p:cNvSpPr txBox="1"/>
          <p:nvPr/>
        </p:nvSpPr>
        <p:spPr>
          <a:xfrm>
            <a:off x="843186" y="2982445"/>
            <a:ext cx="1278124" cy="377026"/>
          </a:xfrm>
          <a:prstGeom prst="rect">
            <a:avLst/>
          </a:prstGeom>
          <a:noFill/>
        </p:spPr>
        <p:txBody>
          <a:bodyPr wrap="square" lIns="68580" tIns="34290" rIns="68580" bIns="34290" rtlCol="0">
            <a:spAutoFit/>
          </a:bodyPr>
          <a:lstStyle/>
          <a:p>
            <a:pPr marL="0" lvl="1" algn="ctr"/>
            <a:r>
              <a:rPr lang="zh-CN" altLang="en-US" sz="2000" b="1" dirty="0">
                <a:solidFill>
                  <a:schemeClr val="bg1"/>
                </a:solidFill>
                <a:latin typeface="微软雅黑" panose="020B0503020204020204" pitchFamily="34" charset="-122"/>
                <a:ea typeface="微软雅黑" panose="020B0503020204020204" pitchFamily="34" charset="-122"/>
              </a:rPr>
              <a:t>我们是谁</a:t>
            </a:r>
          </a:p>
        </p:txBody>
      </p:sp>
      <p:sp>
        <p:nvSpPr>
          <p:cNvPr id="21" name="TextBox 20"/>
          <p:cNvSpPr txBox="1"/>
          <p:nvPr/>
        </p:nvSpPr>
        <p:spPr>
          <a:xfrm>
            <a:off x="4048684" y="793673"/>
            <a:ext cx="1046633" cy="276999"/>
          </a:xfrm>
          <a:prstGeom prst="rect">
            <a:avLst/>
          </a:prstGeom>
          <a:noFill/>
        </p:spPr>
        <p:txBody>
          <a:bodyPr wrap="none" rtlCol="0">
            <a:spAutoFit/>
          </a:bodyPr>
          <a:lstStyle/>
          <a:p>
            <a:r>
              <a:rPr lang="en-US" altLang="zh-CN" sz="1200" b="1" dirty="0">
                <a:solidFill>
                  <a:schemeClr val="bg1"/>
                </a:solidFill>
                <a:latin typeface="微软雅黑" panose="020B0503020204020204" pitchFamily="34" charset="-122"/>
                <a:ea typeface="微软雅黑" panose="020B0503020204020204" pitchFamily="34" charset="-122"/>
              </a:rPr>
              <a:t>CONTENTS</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26" name="Freeform 5"/>
          <p:cNvSpPr/>
          <p:nvPr/>
        </p:nvSpPr>
        <p:spPr bwMode="auto">
          <a:xfrm>
            <a:off x="1025165" y="2011783"/>
            <a:ext cx="945370" cy="85235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25" name="KSO_Shape"/>
          <p:cNvSpPr/>
          <p:nvPr/>
        </p:nvSpPr>
        <p:spPr bwMode="auto">
          <a:xfrm>
            <a:off x="1193566" y="2229020"/>
            <a:ext cx="608566" cy="41788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27" name="Freeform 5"/>
          <p:cNvSpPr/>
          <p:nvPr/>
        </p:nvSpPr>
        <p:spPr bwMode="auto">
          <a:xfrm>
            <a:off x="2622644" y="2011783"/>
            <a:ext cx="945370" cy="85235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29" name="KSO_Shape"/>
          <p:cNvSpPr/>
          <p:nvPr/>
        </p:nvSpPr>
        <p:spPr bwMode="auto">
          <a:xfrm>
            <a:off x="2848830" y="2233038"/>
            <a:ext cx="506538" cy="43140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30" name="Freeform 5"/>
          <p:cNvSpPr/>
          <p:nvPr/>
        </p:nvSpPr>
        <p:spPr bwMode="auto">
          <a:xfrm>
            <a:off x="4220125" y="2011783"/>
            <a:ext cx="945370" cy="85235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6"/>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36" name="KSO_Shape"/>
          <p:cNvSpPr/>
          <p:nvPr/>
        </p:nvSpPr>
        <p:spPr bwMode="auto">
          <a:xfrm>
            <a:off x="4429776" y="2172795"/>
            <a:ext cx="526068" cy="520808"/>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37" name="Freeform 5"/>
          <p:cNvSpPr/>
          <p:nvPr/>
        </p:nvSpPr>
        <p:spPr bwMode="auto">
          <a:xfrm>
            <a:off x="5817605" y="2011783"/>
            <a:ext cx="945370" cy="85235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3"/>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40" name="KSO_Shape"/>
          <p:cNvSpPr/>
          <p:nvPr/>
        </p:nvSpPr>
        <p:spPr bwMode="auto">
          <a:xfrm>
            <a:off x="6034180" y="2197752"/>
            <a:ext cx="512220" cy="435386"/>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41" name="Freeform 5"/>
          <p:cNvSpPr/>
          <p:nvPr/>
        </p:nvSpPr>
        <p:spPr bwMode="auto">
          <a:xfrm>
            <a:off x="7415084" y="2011783"/>
            <a:ext cx="945370" cy="85235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50" name="KSO_Shape"/>
          <p:cNvSpPr/>
          <p:nvPr/>
        </p:nvSpPr>
        <p:spPr bwMode="auto">
          <a:xfrm>
            <a:off x="7633681" y="2162208"/>
            <a:ext cx="508174" cy="487848"/>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52" name="文本框 9"/>
          <p:cNvSpPr txBox="1"/>
          <p:nvPr/>
        </p:nvSpPr>
        <p:spPr>
          <a:xfrm>
            <a:off x="843186" y="3356724"/>
            <a:ext cx="1278124" cy="223138"/>
          </a:xfrm>
          <a:prstGeom prst="rect">
            <a:avLst/>
          </a:prstGeom>
          <a:noFill/>
        </p:spPr>
        <p:txBody>
          <a:bodyPr wrap="square" lIns="68580" tIns="34290" rIns="68580" bIns="34290" rtlCol="0">
            <a:spAutoFit/>
          </a:bodyPr>
          <a:lstStyle/>
          <a:p>
            <a:pPr marL="0" lvl="1" algn="ctr"/>
            <a:r>
              <a:rPr lang="zh-CN" altLang="en-US" sz="1000" dirty="0">
                <a:solidFill>
                  <a:schemeClr val="bg1"/>
                </a:solidFill>
                <a:latin typeface="微软雅黑" panose="020B0503020204020204" pitchFamily="34" charset="-122"/>
                <a:ea typeface="微软雅黑" panose="020B0503020204020204" pitchFamily="34" charset="-122"/>
              </a:rPr>
              <a:t>团队介绍</a:t>
            </a:r>
          </a:p>
        </p:txBody>
      </p:sp>
      <p:sp>
        <p:nvSpPr>
          <p:cNvPr id="53" name="文本框 9"/>
          <p:cNvSpPr txBox="1"/>
          <p:nvPr/>
        </p:nvSpPr>
        <p:spPr>
          <a:xfrm>
            <a:off x="2233538" y="2979698"/>
            <a:ext cx="1723583" cy="377026"/>
          </a:xfrm>
          <a:prstGeom prst="rect">
            <a:avLst/>
          </a:prstGeom>
          <a:noFill/>
        </p:spPr>
        <p:txBody>
          <a:bodyPr wrap="square" lIns="68580" tIns="34290" rIns="68580" bIns="34290" rtlCol="0">
            <a:spAutoFit/>
          </a:bodyPr>
          <a:lstStyle/>
          <a:p>
            <a:pPr marL="0" lvl="1" algn="ctr"/>
            <a:r>
              <a:rPr lang="zh-CN" altLang="en-US" sz="2000" b="1" dirty="0">
                <a:solidFill>
                  <a:schemeClr val="bg1"/>
                </a:solidFill>
                <a:latin typeface="微软雅黑" panose="020B0503020204020204" pitchFamily="34" charset="-122"/>
                <a:ea typeface="微软雅黑" panose="020B0503020204020204" pitchFamily="34" charset="-122"/>
              </a:rPr>
              <a:t>我们要做什么</a:t>
            </a:r>
          </a:p>
        </p:txBody>
      </p:sp>
      <p:sp>
        <p:nvSpPr>
          <p:cNvPr id="54" name="文本框 9"/>
          <p:cNvSpPr txBox="1"/>
          <p:nvPr/>
        </p:nvSpPr>
        <p:spPr>
          <a:xfrm>
            <a:off x="2573307" y="3353977"/>
            <a:ext cx="1044044" cy="223138"/>
          </a:xfrm>
          <a:prstGeom prst="rect">
            <a:avLst/>
          </a:prstGeom>
          <a:noFill/>
        </p:spPr>
        <p:txBody>
          <a:bodyPr wrap="square" lIns="68580" tIns="34290" rIns="68580" bIns="34290" rtlCol="0">
            <a:spAutoFit/>
          </a:bodyPr>
          <a:lstStyle/>
          <a:p>
            <a:pPr marL="0" lvl="1" algn="ctr"/>
            <a:r>
              <a:rPr lang="zh-CN" altLang="en-US" sz="1000" dirty="0">
                <a:solidFill>
                  <a:schemeClr val="bg1"/>
                </a:solidFill>
                <a:latin typeface="微软雅黑" panose="020B0503020204020204" pitchFamily="34" charset="-122"/>
                <a:ea typeface="微软雅黑" panose="020B0503020204020204" pitchFamily="34" charset="-122"/>
              </a:rPr>
              <a:t>市场分析</a:t>
            </a:r>
          </a:p>
        </p:txBody>
      </p:sp>
      <p:sp>
        <p:nvSpPr>
          <p:cNvPr id="55" name="文本框 9"/>
          <p:cNvSpPr txBox="1"/>
          <p:nvPr/>
        </p:nvSpPr>
        <p:spPr>
          <a:xfrm>
            <a:off x="3887179" y="2982445"/>
            <a:ext cx="1611262" cy="377026"/>
          </a:xfrm>
          <a:prstGeom prst="rect">
            <a:avLst/>
          </a:prstGeom>
          <a:noFill/>
        </p:spPr>
        <p:txBody>
          <a:bodyPr wrap="square" lIns="68580" tIns="34290" rIns="68580" bIns="34290" rtlCol="0">
            <a:spAutoFit/>
          </a:bodyPr>
          <a:lstStyle/>
          <a:p>
            <a:pPr marL="0" lvl="1" algn="ctr"/>
            <a:r>
              <a:rPr lang="zh-CN" altLang="en-US" sz="2000" b="1" dirty="0">
                <a:solidFill>
                  <a:schemeClr val="bg1"/>
                </a:solidFill>
                <a:latin typeface="微软雅黑" panose="020B0503020204020204" pitchFamily="34" charset="-122"/>
                <a:ea typeface="微软雅黑" panose="020B0503020204020204" pitchFamily="34" charset="-122"/>
              </a:rPr>
              <a:t>我们怎么做</a:t>
            </a:r>
          </a:p>
        </p:txBody>
      </p:sp>
      <p:sp>
        <p:nvSpPr>
          <p:cNvPr id="56" name="文本框 9"/>
          <p:cNvSpPr txBox="1"/>
          <p:nvPr/>
        </p:nvSpPr>
        <p:spPr>
          <a:xfrm>
            <a:off x="4057049" y="3356724"/>
            <a:ext cx="1271522" cy="223138"/>
          </a:xfrm>
          <a:prstGeom prst="rect">
            <a:avLst/>
          </a:prstGeom>
          <a:noFill/>
        </p:spPr>
        <p:txBody>
          <a:bodyPr wrap="square" lIns="68580" tIns="34290" rIns="68580" bIns="34290" rtlCol="0">
            <a:spAutoFit/>
          </a:bodyPr>
          <a:lstStyle/>
          <a:p>
            <a:pPr marL="0" lvl="1" algn="ctr"/>
            <a:r>
              <a:rPr lang="zh-CN" altLang="en-US" sz="1000" dirty="0">
                <a:solidFill>
                  <a:schemeClr val="bg1"/>
                </a:solidFill>
                <a:latin typeface="微软雅黑" panose="020B0503020204020204" pitchFamily="34" charset="-122"/>
                <a:ea typeface="微软雅黑" panose="020B0503020204020204" pitchFamily="34" charset="-122"/>
              </a:rPr>
              <a:t>产品创新优势</a:t>
            </a:r>
          </a:p>
        </p:txBody>
      </p:sp>
      <p:sp>
        <p:nvSpPr>
          <p:cNvPr id="57" name="文本框 9"/>
          <p:cNvSpPr txBox="1"/>
          <p:nvPr/>
        </p:nvSpPr>
        <p:spPr>
          <a:xfrm>
            <a:off x="5589291" y="2982445"/>
            <a:ext cx="1401998" cy="377026"/>
          </a:xfrm>
          <a:prstGeom prst="rect">
            <a:avLst/>
          </a:prstGeom>
          <a:noFill/>
        </p:spPr>
        <p:txBody>
          <a:bodyPr wrap="square" lIns="68580" tIns="34290" rIns="68580" bIns="34290" rtlCol="0">
            <a:spAutoFit/>
          </a:bodyPr>
          <a:lstStyle/>
          <a:p>
            <a:pPr marL="0" lvl="1" algn="ctr"/>
            <a:r>
              <a:rPr lang="zh-CN" altLang="en-US" sz="2000" b="1" dirty="0">
                <a:solidFill>
                  <a:schemeClr val="bg1"/>
                </a:solidFill>
                <a:latin typeface="微软雅黑" panose="020B0503020204020204" pitchFamily="34" charset="-122"/>
                <a:ea typeface="微软雅黑" panose="020B0503020204020204" pitchFamily="34" charset="-122"/>
              </a:rPr>
              <a:t>整体架构</a:t>
            </a:r>
          </a:p>
        </p:txBody>
      </p:sp>
      <p:sp>
        <p:nvSpPr>
          <p:cNvPr id="58" name="文本框 9"/>
          <p:cNvSpPr txBox="1"/>
          <p:nvPr/>
        </p:nvSpPr>
        <p:spPr>
          <a:xfrm>
            <a:off x="5737099" y="3356724"/>
            <a:ext cx="1106382" cy="223138"/>
          </a:xfrm>
          <a:prstGeom prst="rect">
            <a:avLst/>
          </a:prstGeom>
          <a:noFill/>
        </p:spPr>
        <p:txBody>
          <a:bodyPr wrap="square" lIns="68580" tIns="34290" rIns="68580" bIns="34290" rtlCol="0">
            <a:spAutoFit/>
          </a:bodyPr>
          <a:lstStyle/>
          <a:p>
            <a:pPr marL="0" lvl="1" algn="ctr"/>
            <a:r>
              <a:rPr lang="zh-CN" altLang="en-US" sz="1000" dirty="0">
                <a:solidFill>
                  <a:schemeClr val="bg1"/>
                </a:solidFill>
                <a:latin typeface="微软雅黑" panose="020B0503020204020204" pitchFamily="34" charset="-122"/>
                <a:ea typeface="微软雅黑" panose="020B0503020204020204" pitchFamily="34" charset="-122"/>
              </a:rPr>
              <a:t>整体方案设计</a:t>
            </a:r>
          </a:p>
        </p:txBody>
      </p:sp>
      <p:sp>
        <p:nvSpPr>
          <p:cNvPr id="59" name="文本框 9"/>
          <p:cNvSpPr txBox="1"/>
          <p:nvPr/>
        </p:nvSpPr>
        <p:spPr>
          <a:xfrm>
            <a:off x="7131861" y="2982445"/>
            <a:ext cx="1511816" cy="377026"/>
          </a:xfrm>
          <a:prstGeom prst="rect">
            <a:avLst/>
          </a:prstGeom>
          <a:noFill/>
        </p:spPr>
        <p:txBody>
          <a:bodyPr wrap="square" lIns="68580" tIns="34290" rIns="68580" bIns="34290" rtlCol="0">
            <a:spAutoFit/>
          </a:bodyPr>
          <a:lstStyle/>
          <a:p>
            <a:pPr marL="0" lvl="1" algn="ctr"/>
            <a:r>
              <a:rPr lang="zh-CN" altLang="en-US" sz="2000" b="1" dirty="0">
                <a:solidFill>
                  <a:schemeClr val="bg1"/>
                </a:solidFill>
                <a:latin typeface="微软雅黑" panose="020B0503020204020204" pitchFamily="34" charset="-122"/>
                <a:ea typeface="微软雅黑" panose="020B0503020204020204" pitchFamily="34" charset="-122"/>
              </a:rPr>
              <a:t>解决方案</a:t>
            </a:r>
          </a:p>
        </p:txBody>
      </p:sp>
      <p:sp>
        <p:nvSpPr>
          <p:cNvPr id="60" name="文本框 9"/>
          <p:cNvSpPr txBox="1"/>
          <p:nvPr/>
        </p:nvSpPr>
        <p:spPr>
          <a:xfrm>
            <a:off x="7293087" y="3356724"/>
            <a:ext cx="1189364" cy="223138"/>
          </a:xfrm>
          <a:prstGeom prst="rect">
            <a:avLst/>
          </a:prstGeom>
          <a:noFill/>
        </p:spPr>
        <p:txBody>
          <a:bodyPr wrap="square" lIns="68580" tIns="34290" rIns="68580" bIns="34290" rtlCol="0">
            <a:spAutoFit/>
          </a:bodyPr>
          <a:lstStyle/>
          <a:p>
            <a:pPr marL="0" lvl="1" algn="ctr"/>
            <a:r>
              <a:rPr lang="zh-CN" altLang="en-US" sz="1000" dirty="0">
                <a:solidFill>
                  <a:schemeClr val="bg1"/>
                </a:solidFill>
                <a:latin typeface="微软雅黑" panose="020B0503020204020204" pitchFamily="34" charset="-122"/>
                <a:ea typeface="微软雅黑" panose="020B0503020204020204" pitchFamily="34" charset="-122"/>
              </a:rPr>
              <a:t>各子系统介绍</a:t>
            </a:r>
          </a:p>
        </p:txBody>
      </p:sp>
      <p:sp>
        <p:nvSpPr>
          <p:cNvPr id="63" name="Freeform 5"/>
          <p:cNvSpPr/>
          <p:nvPr/>
        </p:nvSpPr>
        <p:spPr bwMode="auto">
          <a:xfrm>
            <a:off x="3637930" y="0"/>
            <a:ext cx="1870372" cy="791722"/>
          </a:xfrm>
          <a:custGeom>
            <a:avLst/>
            <a:gdLst/>
            <a:ahLst/>
            <a:cxnLst/>
            <a:rect l="l" t="t" r="r" b="b"/>
            <a:pathLst>
              <a:path w="1212931" h="513429">
                <a:moveTo>
                  <a:pt x="0" y="0"/>
                </a:moveTo>
                <a:lnTo>
                  <a:pt x="1212931" y="0"/>
                </a:lnTo>
                <a:cubicBezTo>
                  <a:pt x="1210875" y="8189"/>
                  <a:pt x="1207259" y="15721"/>
                  <a:pt x="1202896" y="22772"/>
                </a:cubicBezTo>
                <a:lnTo>
                  <a:pt x="956422" y="454561"/>
                </a:lnTo>
                <a:cubicBezTo>
                  <a:pt x="946115" y="471761"/>
                  <a:pt x="931774" y="486697"/>
                  <a:pt x="913401" y="497559"/>
                </a:cubicBezTo>
                <a:cubicBezTo>
                  <a:pt x="894131" y="508874"/>
                  <a:pt x="873069" y="513853"/>
                  <a:pt x="852006" y="513401"/>
                </a:cubicBezTo>
                <a:lnTo>
                  <a:pt x="358161" y="513401"/>
                </a:lnTo>
                <a:cubicBezTo>
                  <a:pt x="338443" y="513401"/>
                  <a:pt x="317829" y="508422"/>
                  <a:pt x="299456" y="497559"/>
                </a:cubicBezTo>
                <a:cubicBezTo>
                  <a:pt x="281082" y="486697"/>
                  <a:pt x="266294" y="471761"/>
                  <a:pt x="256435" y="454109"/>
                </a:cubicBezTo>
                <a:lnTo>
                  <a:pt x="8616" y="20509"/>
                </a:lnTo>
                <a:close/>
              </a:path>
            </a:pathLst>
          </a:custGeom>
          <a:solidFill>
            <a:schemeClr val="accent6"/>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20" name="TextBox 19"/>
          <p:cNvSpPr txBox="1"/>
          <p:nvPr/>
        </p:nvSpPr>
        <p:spPr>
          <a:xfrm>
            <a:off x="4070415" y="189612"/>
            <a:ext cx="1005403" cy="584775"/>
          </a:xfrm>
          <a:prstGeom prst="rect">
            <a:avLst/>
          </a:prstGeom>
          <a:noFill/>
        </p:spPr>
        <p:txBody>
          <a:bodyPr wrap="none" rtlCol="0">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目录</a:t>
            </a:r>
          </a:p>
        </p:txBody>
      </p:sp>
      <p:sp>
        <p:nvSpPr>
          <p:cNvPr id="65" name="矩形 64"/>
          <p:cNvSpPr/>
          <p:nvPr/>
        </p:nvSpPr>
        <p:spPr>
          <a:xfrm>
            <a:off x="0" y="5035826"/>
            <a:ext cx="9144000" cy="1076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anim calcmode="lin" valueType="num">
                                      <p:cBhvr>
                                        <p:cTn id="10" dur="500" fill="hold"/>
                                        <p:tgtEl>
                                          <p:spTgt spid="30"/>
                                        </p:tgtEl>
                                        <p:attrNameLst>
                                          <p:attrName>ppt_x</p:attrName>
                                        </p:attrNameLst>
                                      </p:cBhvr>
                                      <p:tavLst>
                                        <p:tav tm="0">
                                          <p:val>
                                            <p:fltVal val="0.5"/>
                                          </p:val>
                                        </p:tav>
                                        <p:tav tm="100000">
                                          <p:val>
                                            <p:strVal val="#ppt_x"/>
                                          </p:val>
                                        </p:tav>
                                      </p:tavLst>
                                    </p:anim>
                                    <p:anim calcmode="lin" valueType="num">
                                      <p:cBhvr>
                                        <p:cTn id="11" dur="500" fill="hold"/>
                                        <p:tgtEl>
                                          <p:spTgt spid="30"/>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36"/>
                                        </p:tgtEl>
                                        <p:attrNameLst>
                                          <p:attrName>style.visibility</p:attrName>
                                        </p:attrNameLst>
                                      </p:cBhvr>
                                      <p:to>
                                        <p:strVal val="visible"/>
                                      </p:to>
                                    </p:set>
                                    <p:anim calcmode="lin" valueType="num">
                                      <p:cBhvr>
                                        <p:cTn id="14" dur="500" fill="hold"/>
                                        <p:tgtEl>
                                          <p:spTgt spid="36"/>
                                        </p:tgtEl>
                                        <p:attrNameLst>
                                          <p:attrName>ppt_w</p:attrName>
                                        </p:attrNameLst>
                                      </p:cBhvr>
                                      <p:tavLst>
                                        <p:tav tm="0">
                                          <p:val>
                                            <p:fltVal val="0"/>
                                          </p:val>
                                        </p:tav>
                                        <p:tav tm="100000">
                                          <p:val>
                                            <p:strVal val="#ppt_w"/>
                                          </p:val>
                                        </p:tav>
                                      </p:tavLst>
                                    </p:anim>
                                    <p:anim calcmode="lin" valueType="num">
                                      <p:cBhvr>
                                        <p:cTn id="15" dur="500" fill="hold"/>
                                        <p:tgtEl>
                                          <p:spTgt spid="36"/>
                                        </p:tgtEl>
                                        <p:attrNameLst>
                                          <p:attrName>ppt_h</p:attrName>
                                        </p:attrNameLst>
                                      </p:cBhvr>
                                      <p:tavLst>
                                        <p:tav tm="0">
                                          <p:val>
                                            <p:fltVal val="0"/>
                                          </p:val>
                                        </p:tav>
                                        <p:tav tm="100000">
                                          <p:val>
                                            <p:strVal val="#ppt_h"/>
                                          </p:val>
                                        </p:tav>
                                      </p:tavLst>
                                    </p:anim>
                                    <p:animEffect transition="in" filter="fade">
                                      <p:cBhvr>
                                        <p:cTn id="16" dur="500"/>
                                        <p:tgtEl>
                                          <p:spTgt spid="36"/>
                                        </p:tgtEl>
                                      </p:cBhvr>
                                    </p:animEffect>
                                    <p:anim calcmode="lin" valueType="num">
                                      <p:cBhvr>
                                        <p:cTn id="17" dur="500" fill="hold"/>
                                        <p:tgtEl>
                                          <p:spTgt spid="36"/>
                                        </p:tgtEl>
                                        <p:attrNameLst>
                                          <p:attrName>ppt_x</p:attrName>
                                        </p:attrNameLst>
                                      </p:cBhvr>
                                      <p:tavLst>
                                        <p:tav tm="0">
                                          <p:val>
                                            <p:fltVal val="0.5"/>
                                          </p:val>
                                        </p:tav>
                                        <p:tav tm="100000">
                                          <p:val>
                                            <p:strVal val="#ppt_x"/>
                                          </p:val>
                                        </p:tav>
                                      </p:tavLst>
                                    </p:anim>
                                    <p:anim calcmode="lin" valueType="num">
                                      <p:cBhvr>
                                        <p:cTn id="18" dur="500" fill="hold"/>
                                        <p:tgtEl>
                                          <p:spTgt spid="36"/>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200"/>
                                  </p:stCondLst>
                                  <p:childTnLst>
                                    <p:set>
                                      <p:cBhvr>
                                        <p:cTn id="20" dur="1" fill="hold">
                                          <p:stCondLst>
                                            <p:cond delay="0"/>
                                          </p:stCondLst>
                                        </p:cTn>
                                        <p:tgtEl>
                                          <p:spTgt spid="27"/>
                                        </p:tgtEl>
                                        <p:attrNameLst>
                                          <p:attrName>style.visibility</p:attrName>
                                        </p:attrNameLst>
                                      </p:cBhvr>
                                      <p:to>
                                        <p:strVal val="visible"/>
                                      </p:to>
                                    </p:set>
                                    <p:anim calcmode="lin" valueType="num">
                                      <p:cBhvr>
                                        <p:cTn id="21" dur="500" fill="hold"/>
                                        <p:tgtEl>
                                          <p:spTgt spid="27"/>
                                        </p:tgtEl>
                                        <p:attrNameLst>
                                          <p:attrName>ppt_w</p:attrName>
                                        </p:attrNameLst>
                                      </p:cBhvr>
                                      <p:tavLst>
                                        <p:tav tm="0">
                                          <p:val>
                                            <p:fltVal val="0"/>
                                          </p:val>
                                        </p:tav>
                                        <p:tav tm="100000">
                                          <p:val>
                                            <p:strVal val="#ppt_w"/>
                                          </p:val>
                                        </p:tav>
                                      </p:tavLst>
                                    </p:anim>
                                    <p:anim calcmode="lin" valueType="num">
                                      <p:cBhvr>
                                        <p:cTn id="22" dur="500" fill="hold"/>
                                        <p:tgtEl>
                                          <p:spTgt spid="27"/>
                                        </p:tgtEl>
                                        <p:attrNameLst>
                                          <p:attrName>ppt_h</p:attrName>
                                        </p:attrNameLst>
                                      </p:cBhvr>
                                      <p:tavLst>
                                        <p:tav tm="0">
                                          <p:val>
                                            <p:fltVal val="0"/>
                                          </p:val>
                                        </p:tav>
                                        <p:tav tm="100000">
                                          <p:val>
                                            <p:strVal val="#ppt_h"/>
                                          </p:val>
                                        </p:tav>
                                      </p:tavLst>
                                    </p:anim>
                                    <p:animEffect transition="in" filter="fade">
                                      <p:cBhvr>
                                        <p:cTn id="23" dur="500"/>
                                        <p:tgtEl>
                                          <p:spTgt spid="27"/>
                                        </p:tgtEl>
                                      </p:cBhvr>
                                    </p:animEffect>
                                    <p:anim calcmode="lin" valueType="num">
                                      <p:cBhvr>
                                        <p:cTn id="24" dur="500" fill="hold"/>
                                        <p:tgtEl>
                                          <p:spTgt spid="27"/>
                                        </p:tgtEl>
                                        <p:attrNameLst>
                                          <p:attrName>ppt_x</p:attrName>
                                        </p:attrNameLst>
                                      </p:cBhvr>
                                      <p:tavLst>
                                        <p:tav tm="0">
                                          <p:val>
                                            <p:fltVal val="0.5"/>
                                          </p:val>
                                        </p:tav>
                                        <p:tav tm="100000">
                                          <p:val>
                                            <p:strVal val="#ppt_x"/>
                                          </p:val>
                                        </p:tav>
                                      </p:tavLst>
                                    </p:anim>
                                    <p:anim calcmode="lin" valueType="num">
                                      <p:cBhvr>
                                        <p:cTn id="25" dur="500" fill="hold"/>
                                        <p:tgtEl>
                                          <p:spTgt spid="27"/>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200"/>
                                  </p:stCondLst>
                                  <p:childTnLst>
                                    <p:set>
                                      <p:cBhvr>
                                        <p:cTn id="27" dur="1" fill="hold">
                                          <p:stCondLst>
                                            <p:cond delay="0"/>
                                          </p:stCondLst>
                                        </p:cTn>
                                        <p:tgtEl>
                                          <p:spTgt spid="29"/>
                                        </p:tgtEl>
                                        <p:attrNameLst>
                                          <p:attrName>style.visibility</p:attrName>
                                        </p:attrNameLst>
                                      </p:cBhvr>
                                      <p:to>
                                        <p:strVal val="visible"/>
                                      </p:to>
                                    </p:set>
                                    <p:anim calcmode="lin" valueType="num">
                                      <p:cBhvr>
                                        <p:cTn id="28" dur="500" fill="hold"/>
                                        <p:tgtEl>
                                          <p:spTgt spid="29"/>
                                        </p:tgtEl>
                                        <p:attrNameLst>
                                          <p:attrName>ppt_w</p:attrName>
                                        </p:attrNameLst>
                                      </p:cBhvr>
                                      <p:tavLst>
                                        <p:tav tm="0">
                                          <p:val>
                                            <p:fltVal val="0"/>
                                          </p:val>
                                        </p:tav>
                                        <p:tav tm="100000">
                                          <p:val>
                                            <p:strVal val="#ppt_w"/>
                                          </p:val>
                                        </p:tav>
                                      </p:tavLst>
                                    </p:anim>
                                    <p:anim calcmode="lin" valueType="num">
                                      <p:cBhvr>
                                        <p:cTn id="29" dur="500" fill="hold"/>
                                        <p:tgtEl>
                                          <p:spTgt spid="29"/>
                                        </p:tgtEl>
                                        <p:attrNameLst>
                                          <p:attrName>ppt_h</p:attrName>
                                        </p:attrNameLst>
                                      </p:cBhvr>
                                      <p:tavLst>
                                        <p:tav tm="0">
                                          <p:val>
                                            <p:fltVal val="0"/>
                                          </p:val>
                                        </p:tav>
                                        <p:tav tm="100000">
                                          <p:val>
                                            <p:strVal val="#ppt_h"/>
                                          </p:val>
                                        </p:tav>
                                      </p:tavLst>
                                    </p:anim>
                                    <p:animEffect transition="in" filter="fade">
                                      <p:cBhvr>
                                        <p:cTn id="30" dur="500"/>
                                        <p:tgtEl>
                                          <p:spTgt spid="29"/>
                                        </p:tgtEl>
                                      </p:cBhvr>
                                    </p:animEffect>
                                    <p:anim calcmode="lin" valueType="num">
                                      <p:cBhvr>
                                        <p:cTn id="31" dur="500" fill="hold"/>
                                        <p:tgtEl>
                                          <p:spTgt spid="29"/>
                                        </p:tgtEl>
                                        <p:attrNameLst>
                                          <p:attrName>ppt_x</p:attrName>
                                        </p:attrNameLst>
                                      </p:cBhvr>
                                      <p:tavLst>
                                        <p:tav tm="0">
                                          <p:val>
                                            <p:fltVal val="0.5"/>
                                          </p:val>
                                        </p:tav>
                                        <p:tav tm="100000">
                                          <p:val>
                                            <p:strVal val="#ppt_x"/>
                                          </p:val>
                                        </p:tav>
                                      </p:tavLst>
                                    </p:anim>
                                    <p:anim calcmode="lin" valueType="num">
                                      <p:cBhvr>
                                        <p:cTn id="32" dur="500" fill="hold"/>
                                        <p:tgtEl>
                                          <p:spTgt spid="29"/>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400"/>
                                  </p:stCondLst>
                                  <p:childTnLst>
                                    <p:set>
                                      <p:cBhvr>
                                        <p:cTn id="34" dur="1" fill="hold">
                                          <p:stCondLst>
                                            <p:cond delay="0"/>
                                          </p:stCondLst>
                                        </p:cTn>
                                        <p:tgtEl>
                                          <p:spTgt spid="37"/>
                                        </p:tgtEl>
                                        <p:attrNameLst>
                                          <p:attrName>style.visibility</p:attrName>
                                        </p:attrNameLst>
                                      </p:cBhvr>
                                      <p:to>
                                        <p:strVal val="visible"/>
                                      </p:to>
                                    </p:set>
                                    <p:anim calcmode="lin" valueType="num">
                                      <p:cBhvr>
                                        <p:cTn id="35" dur="500" fill="hold"/>
                                        <p:tgtEl>
                                          <p:spTgt spid="37"/>
                                        </p:tgtEl>
                                        <p:attrNameLst>
                                          <p:attrName>ppt_w</p:attrName>
                                        </p:attrNameLst>
                                      </p:cBhvr>
                                      <p:tavLst>
                                        <p:tav tm="0">
                                          <p:val>
                                            <p:fltVal val="0"/>
                                          </p:val>
                                        </p:tav>
                                        <p:tav tm="100000">
                                          <p:val>
                                            <p:strVal val="#ppt_w"/>
                                          </p:val>
                                        </p:tav>
                                      </p:tavLst>
                                    </p:anim>
                                    <p:anim calcmode="lin" valueType="num">
                                      <p:cBhvr>
                                        <p:cTn id="36" dur="500" fill="hold"/>
                                        <p:tgtEl>
                                          <p:spTgt spid="37"/>
                                        </p:tgtEl>
                                        <p:attrNameLst>
                                          <p:attrName>ppt_h</p:attrName>
                                        </p:attrNameLst>
                                      </p:cBhvr>
                                      <p:tavLst>
                                        <p:tav tm="0">
                                          <p:val>
                                            <p:fltVal val="0"/>
                                          </p:val>
                                        </p:tav>
                                        <p:tav tm="100000">
                                          <p:val>
                                            <p:strVal val="#ppt_h"/>
                                          </p:val>
                                        </p:tav>
                                      </p:tavLst>
                                    </p:anim>
                                    <p:animEffect transition="in" filter="fade">
                                      <p:cBhvr>
                                        <p:cTn id="37" dur="500"/>
                                        <p:tgtEl>
                                          <p:spTgt spid="37"/>
                                        </p:tgtEl>
                                      </p:cBhvr>
                                    </p:animEffect>
                                    <p:anim calcmode="lin" valueType="num">
                                      <p:cBhvr>
                                        <p:cTn id="38" dur="500" fill="hold"/>
                                        <p:tgtEl>
                                          <p:spTgt spid="37"/>
                                        </p:tgtEl>
                                        <p:attrNameLst>
                                          <p:attrName>ppt_x</p:attrName>
                                        </p:attrNameLst>
                                      </p:cBhvr>
                                      <p:tavLst>
                                        <p:tav tm="0">
                                          <p:val>
                                            <p:fltVal val="0.5"/>
                                          </p:val>
                                        </p:tav>
                                        <p:tav tm="100000">
                                          <p:val>
                                            <p:strVal val="#ppt_x"/>
                                          </p:val>
                                        </p:tav>
                                      </p:tavLst>
                                    </p:anim>
                                    <p:anim calcmode="lin" valueType="num">
                                      <p:cBhvr>
                                        <p:cTn id="39" dur="500" fill="hold"/>
                                        <p:tgtEl>
                                          <p:spTgt spid="37"/>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400"/>
                                  </p:stCondLst>
                                  <p:childTnLst>
                                    <p:set>
                                      <p:cBhvr>
                                        <p:cTn id="41" dur="1" fill="hold">
                                          <p:stCondLst>
                                            <p:cond delay="0"/>
                                          </p:stCondLst>
                                        </p:cTn>
                                        <p:tgtEl>
                                          <p:spTgt spid="40"/>
                                        </p:tgtEl>
                                        <p:attrNameLst>
                                          <p:attrName>style.visibility</p:attrName>
                                        </p:attrNameLst>
                                      </p:cBhvr>
                                      <p:to>
                                        <p:strVal val="visible"/>
                                      </p:to>
                                    </p:set>
                                    <p:anim calcmode="lin" valueType="num">
                                      <p:cBhvr>
                                        <p:cTn id="42" dur="500" fill="hold"/>
                                        <p:tgtEl>
                                          <p:spTgt spid="40"/>
                                        </p:tgtEl>
                                        <p:attrNameLst>
                                          <p:attrName>ppt_w</p:attrName>
                                        </p:attrNameLst>
                                      </p:cBhvr>
                                      <p:tavLst>
                                        <p:tav tm="0">
                                          <p:val>
                                            <p:fltVal val="0"/>
                                          </p:val>
                                        </p:tav>
                                        <p:tav tm="100000">
                                          <p:val>
                                            <p:strVal val="#ppt_w"/>
                                          </p:val>
                                        </p:tav>
                                      </p:tavLst>
                                    </p:anim>
                                    <p:anim calcmode="lin" valueType="num">
                                      <p:cBhvr>
                                        <p:cTn id="43" dur="500" fill="hold"/>
                                        <p:tgtEl>
                                          <p:spTgt spid="40"/>
                                        </p:tgtEl>
                                        <p:attrNameLst>
                                          <p:attrName>ppt_h</p:attrName>
                                        </p:attrNameLst>
                                      </p:cBhvr>
                                      <p:tavLst>
                                        <p:tav tm="0">
                                          <p:val>
                                            <p:fltVal val="0"/>
                                          </p:val>
                                        </p:tav>
                                        <p:tav tm="100000">
                                          <p:val>
                                            <p:strVal val="#ppt_h"/>
                                          </p:val>
                                        </p:tav>
                                      </p:tavLst>
                                    </p:anim>
                                    <p:animEffect transition="in" filter="fade">
                                      <p:cBhvr>
                                        <p:cTn id="44" dur="500"/>
                                        <p:tgtEl>
                                          <p:spTgt spid="40"/>
                                        </p:tgtEl>
                                      </p:cBhvr>
                                    </p:animEffect>
                                    <p:anim calcmode="lin" valueType="num">
                                      <p:cBhvr>
                                        <p:cTn id="45" dur="500" fill="hold"/>
                                        <p:tgtEl>
                                          <p:spTgt spid="40"/>
                                        </p:tgtEl>
                                        <p:attrNameLst>
                                          <p:attrName>ppt_x</p:attrName>
                                        </p:attrNameLst>
                                      </p:cBhvr>
                                      <p:tavLst>
                                        <p:tav tm="0">
                                          <p:val>
                                            <p:fltVal val="0.5"/>
                                          </p:val>
                                        </p:tav>
                                        <p:tav tm="100000">
                                          <p:val>
                                            <p:strVal val="#ppt_x"/>
                                          </p:val>
                                        </p:tav>
                                      </p:tavLst>
                                    </p:anim>
                                    <p:anim calcmode="lin" valueType="num">
                                      <p:cBhvr>
                                        <p:cTn id="46" dur="500" fill="hold"/>
                                        <p:tgtEl>
                                          <p:spTgt spid="40"/>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600"/>
                                  </p:stCondLst>
                                  <p:childTnLst>
                                    <p:set>
                                      <p:cBhvr>
                                        <p:cTn id="48" dur="1" fill="hold">
                                          <p:stCondLst>
                                            <p:cond delay="0"/>
                                          </p:stCondLst>
                                        </p:cTn>
                                        <p:tgtEl>
                                          <p:spTgt spid="26"/>
                                        </p:tgtEl>
                                        <p:attrNameLst>
                                          <p:attrName>style.visibility</p:attrName>
                                        </p:attrNameLst>
                                      </p:cBhvr>
                                      <p:to>
                                        <p:strVal val="visible"/>
                                      </p:to>
                                    </p:set>
                                    <p:anim calcmode="lin" valueType="num">
                                      <p:cBhvr>
                                        <p:cTn id="49" dur="500" fill="hold"/>
                                        <p:tgtEl>
                                          <p:spTgt spid="26"/>
                                        </p:tgtEl>
                                        <p:attrNameLst>
                                          <p:attrName>ppt_w</p:attrName>
                                        </p:attrNameLst>
                                      </p:cBhvr>
                                      <p:tavLst>
                                        <p:tav tm="0">
                                          <p:val>
                                            <p:fltVal val="0"/>
                                          </p:val>
                                        </p:tav>
                                        <p:tav tm="100000">
                                          <p:val>
                                            <p:strVal val="#ppt_w"/>
                                          </p:val>
                                        </p:tav>
                                      </p:tavLst>
                                    </p:anim>
                                    <p:anim calcmode="lin" valueType="num">
                                      <p:cBhvr>
                                        <p:cTn id="50" dur="500" fill="hold"/>
                                        <p:tgtEl>
                                          <p:spTgt spid="26"/>
                                        </p:tgtEl>
                                        <p:attrNameLst>
                                          <p:attrName>ppt_h</p:attrName>
                                        </p:attrNameLst>
                                      </p:cBhvr>
                                      <p:tavLst>
                                        <p:tav tm="0">
                                          <p:val>
                                            <p:fltVal val="0"/>
                                          </p:val>
                                        </p:tav>
                                        <p:tav tm="100000">
                                          <p:val>
                                            <p:strVal val="#ppt_h"/>
                                          </p:val>
                                        </p:tav>
                                      </p:tavLst>
                                    </p:anim>
                                    <p:animEffect transition="in" filter="fade">
                                      <p:cBhvr>
                                        <p:cTn id="51" dur="500"/>
                                        <p:tgtEl>
                                          <p:spTgt spid="26"/>
                                        </p:tgtEl>
                                      </p:cBhvr>
                                    </p:animEffect>
                                    <p:anim calcmode="lin" valueType="num">
                                      <p:cBhvr>
                                        <p:cTn id="52" dur="500" fill="hold"/>
                                        <p:tgtEl>
                                          <p:spTgt spid="26"/>
                                        </p:tgtEl>
                                        <p:attrNameLst>
                                          <p:attrName>ppt_x</p:attrName>
                                        </p:attrNameLst>
                                      </p:cBhvr>
                                      <p:tavLst>
                                        <p:tav tm="0">
                                          <p:val>
                                            <p:fltVal val="0.5"/>
                                          </p:val>
                                        </p:tav>
                                        <p:tav tm="100000">
                                          <p:val>
                                            <p:strVal val="#ppt_x"/>
                                          </p:val>
                                        </p:tav>
                                      </p:tavLst>
                                    </p:anim>
                                    <p:anim calcmode="lin" valueType="num">
                                      <p:cBhvr>
                                        <p:cTn id="53" dur="500" fill="hold"/>
                                        <p:tgtEl>
                                          <p:spTgt spid="26"/>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600"/>
                                  </p:stCondLst>
                                  <p:childTnLst>
                                    <p:set>
                                      <p:cBhvr>
                                        <p:cTn id="55" dur="1" fill="hold">
                                          <p:stCondLst>
                                            <p:cond delay="0"/>
                                          </p:stCondLst>
                                        </p:cTn>
                                        <p:tgtEl>
                                          <p:spTgt spid="25"/>
                                        </p:tgtEl>
                                        <p:attrNameLst>
                                          <p:attrName>style.visibility</p:attrName>
                                        </p:attrNameLst>
                                      </p:cBhvr>
                                      <p:to>
                                        <p:strVal val="visible"/>
                                      </p:to>
                                    </p:set>
                                    <p:anim calcmode="lin" valueType="num">
                                      <p:cBhvr>
                                        <p:cTn id="56" dur="500" fill="hold"/>
                                        <p:tgtEl>
                                          <p:spTgt spid="25"/>
                                        </p:tgtEl>
                                        <p:attrNameLst>
                                          <p:attrName>ppt_w</p:attrName>
                                        </p:attrNameLst>
                                      </p:cBhvr>
                                      <p:tavLst>
                                        <p:tav tm="0">
                                          <p:val>
                                            <p:fltVal val="0"/>
                                          </p:val>
                                        </p:tav>
                                        <p:tav tm="100000">
                                          <p:val>
                                            <p:strVal val="#ppt_w"/>
                                          </p:val>
                                        </p:tav>
                                      </p:tavLst>
                                    </p:anim>
                                    <p:anim calcmode="lin" valueType="num">
                                      <p:cBhvr>
                                        <p:cTn id="57" dur="500" fill="hold"/>
                                        <p:tgtEl>
                                          <p:spTgt spid="25"/>
                                        </p:tgtEl>
                                        <p:attrNameLst>
                                          <p:attrName>ppt_h</p:attrName>
                                        </p:attrNameLst>
                                      </p:cBhvr>
                                      <p:tavLst>
                                        <p:tav tm="0">
                                          <p:val>
                                            <p:fltVal val="0"/>
                                          </p:val>
                                        </p:tav>
                                        <p:tav tm="100000">
                                          <p:val>
                                            <p:strVal val="#ppt_h"/>
                                          </p:val>
                                        </p:tav>
                                      </p:tavLst>
                                    </p:anim>
                                    <p:animEffect transition="in" filter="fade">
                                      <p:cBhvr>
                                        <p:cTn id="58" dur="500"/>
                                        <p:tgtEl>
                                          <p:spTgt spid="25"/>
                                        </p:tgtEl>
                                      </p:cBhvr>
                                    </p:animEffect>
                                    <p:anim calcmode="lin" valueType="num">
                                      <p:cBhvr>
                                        <p:cTn id="59" dur="500" fill="hold"/>
                                        <p:tgtEl>
                                          <p:spTgt spid="25"/>
                                        </p:tgtEl>
                                        <p:attrNameLst>
                                          <p:attrName>ppt_x</p:attrName>
                                        </p:attrNameLst>
                                      </p:cBhvr>
                                      <p:tavLst>
                                        <p:tav tm="0">
                                          <p:val>
                                            <p:fltVal val="0.5"/>
                                          </p:val>
                                        </p:tav>
                                        <p:tav tm="100000">
                                          <p:val>
                                            <p:strVal val="#ppt_x"/>
                                          </p:val>
                                        </p:tav>
                                      </p:tavLst>
                                    </p:anim>
                                    <p:anim calcmode="lin" valueType="num">
                                      <p:cBhvr>
                                        <p:cTn id="60" dur="500" fill="hold"/>
                                        <p:tgtEl>
                                          <p:spTgt spid="25"/>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800"/>
                                  </p:stCondLst>
                                  <p:childTnLst>
                                    <p:set>
                                      <p:cBhvr>
                                        <p:cTn id="62" dur="1" fill="hold">
                                          <p:stCondLst>
                                            <p:cond delay="0"/>
                                          </p:stCondLst>
                                        </p:cTn>
                                        <p:tgtEl>
                                          <p:spTgt spid="41"/>
                                        </p:tgtEl>
                                        <p:attrNameLst>
                                          <p:attrName>style.visibility</p:attrName>
                                        </p:attrNameLst>
                                      </p:cBhvr>
                                      <p:to>
                                        <p:strVal val="visible"/>
                                      </p:to>
                                    </p:set>
                                    <p:anim calcmode="lin" valueType="num">
                                      <p:cBhvr>
                                        <p:cTn id="63" dur="500" fill="hold"/>
                                        <p:tgtEl>
                                          <p:spTgt spid="41"/>
                                        </p:tgtEl>
                                        <p:attrNameLst>
                                          <p:attrName>ppt_w</p:attrName>
                                        </p:attrNameLst>
                                      </p:cBhvr>
                                      <p:tavLst>
                                        <p:tav tm="0">
                                          <p:val>
                                            <p:fltVal val="0"/>
                                          </p:val>
                                        </p:tav>
                                        <p:tav tm="100000">
                                          <p:val>
                                            <p:strVal val="#ppt_w"/>
                                          </p:val>
                                        </p:tav>
                                      </p:tavLst>
                                    </p:anim>
                                    <p:anim calcmode="lin" valueType="num">
                                      <p:cBhvr>
                                        <p:cTn id="64" dur="500" fill="hold"/>
                                        <p:tgtEl>
                                          <p:spTgt spid="41"/>
                                        </p:tgtEl>
                                        <p:attrNameLst>
                                          <p:attrName>ppt_h</p:attrName>
                                        </p:attrNameLst>
                                      </p:cBhvr>
                                      <p:tavLst>
                                        <p:tav tm="0">
                                          <p:val>
                                            <p:fltVal val="0"/>
                                          </p:val>
                                        </p:tav>
                                        <p:tav tm="100000">
                                          <p:val>
                                            <p:strVal val="#ppt_h"/>
                                          </p:val>
                                        </p:tav>
                                      </p:tavLst>
                                    </p:anim>
                                    <p:animEffect transition="in" filter="fade">
                                      <p:cBhvr>
                                        <p:cTn id="65" dur="500"/>
                                        <p:tgtEl>
                                          <p:spTgt spid="41"/>
                                        </p:tgtEl>
                                      </p:cBhvr>
                                    </p:animEffect>
                                    <p:anim calcmode="lin" valueType="num">
                                      <p:cBhvr>
                                        <p:cTn id="66" dur="500" fill="hold"/>
                                        <p:tgtEl>
                                          <p:spTgt spid="41"/>
                                        </p:tgtEl>
                                        <p:attrNameLst>
                                          <p:attrName>ppt_x</p:attrName>
                                        </p:attrNameLst>
                                      </p:cBhvr>
                                      <p:tavLst>
                                        <p:tav tm="0">
                                          <p:val>
                                            <p:fltVal val="0.5"/>
                                          </p:val>
                                        </p:tav>
                                        <p:tav tm="100000">
                                          <p:val>
                                            <p:strVal val="#ppt_x"/>
                                          </p:val>
                                        </p:tav>
                                      </p:tavLst>
                                    </p:anim>
                                    <p:anim calcmode="lin" valueType="num">
                                      <p:cBhvr>
                                        <p:cTn id="67" dur="500" fill="hold"/>
                                        <p:tgtEl>
                                          <p:spTgt spid="41"/>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800"/>
                                  </p:stCondLst>
                                  <p:childTnLst>
                                    <p:set>
                                      <p:cBhvr>
                                        <p:cTn id="69" dur="1" fill="hold">
                                          <p:stCondLst>
                                            <p:cond delay="0"/>
                                          </p:stCondLst>
                                        </p:cTn>
                                        <p:tgtEl>
                                          <p:spTgt spid="50"/>
                                        </p:tgtEl>
                                        <p:attrNameLst>
                                          <p:attrName>style.visibility</p:attrName>
                                        </p:attrNameLst>
                                      </p:cBhvr>
                                      <p:to>
                                        <p:strVal val="visible"/>
                                      </p:to>
                                    </p:set>
                                    <p:anim calcmode="lin" valueType="num">
                                      <p:cBhvr>
                                        <p:cTn id="70" dur="500" fill="hold"/>
                                        <p:tgtEl>
                                          <p:spTgt spid="50"/>
                                        </p:tgtEl>
                                        <p:attrNameLst>
                                          <p:attrName>ppt_w</p:attrName>
                                        </p:attrNameLst>
                                      </p:cBhvr>
                                      <p:tavLst>
                                        <p:tav tm="0">
                                          <p:val>
                                            <p:fltVal val="0"/>
                                          </p:val>
                                        </p:tav>
                                        <p:tav tm="100000">
                                          <p:val>
                                            <p:strVal val="#ppt_w"/>
                                          </p:val>
                                        </p:tav>
                                      </p:tavLst>
                                    </p:anim>
                                    <p:anim calcmode="lin" valueType="num">
                                      <p:cBhvr>
                                        <p:cTn id="71" dur="500" fill="hold"/>
                                        <p:tgtEl>
                                          <p:spTgt spid="50"/>
                                        </p:tgtEl>
                                        <p:attrNameLst>
                                          <p:attrName>ppt_h</p:attrName>
                                        </p:attrNameLst>
                                      </p:cBhvr>
                                      <p:tavLst>
                                        <p:tav tm="0">
                                          <p:val>
                                            <p:fltVal val="0"/>
                                          </p:val>
                                        </p:tav>
                                        <p:tav tm="100000">
                                          <p:val>
                                            <p:strVal val="#ppt_h"/>
                                          </p:val>
                                        </p:tav>
                                      </p:tavLst>
                                    </p:anim>
                                    <p:animEffect transition="in" filter="fade">
                                      <p:cBhvr>
                                        <p:cTn id="72" dur="500"/>
                                        <p:tgtEl>
                                          <p:spTgt spid="50"/>
                                        </p:tgtEl>
                                      </p:cBhvr>
                                    </p:animEffect>
                                    <p:anim calcmode="lin" valueType="num">
                                      <p:cBhvr>
                                        <p:cTn id="73" dur="500" fill="hold"/>
                                        <p:tgtEl>
                                          <p:spTgt spid="50"/>
                                        </p:tgtEl>
                                        <p:attrNameLst>
                                          <p:attrName>ppt_x</p:attrName>
                                        </p:attrNameLst>
                                      </p:cBhvr>
                                      <p:tavLst>
                                        <p:tav tm="0">
                                          <p:val>
                                            <p:fltVal val="0.5"/>
                                          </p:val>
                                        </p:tav>
                                        <p:tav tm="100000">
                                          <p:val>
                                            <p:strVal val="#ppt_x"/>
                                          </p:val>
                                        </p:tav>
                                      </p:tavLst>
                                    </p:anim>
                                    <p:anim calcmode="lin" valueType="num">
                                      <p:cBhvr>
                                        <p:cTn id="74" dur="500" fill="hold"/>
                                        <p:tgtEl>
                                          <p:spTgt spid="50"/>
                                        </p:tgtEl>
                                        <p:attrNameLst>
                                          <p:attrName>ppt_y</p:attrName>
                                        </p:attrNameLst>
                                      </p:cBhvr>
                                      <p:tavLst>
                                        <p:tav tm="0">
                                          <p:val>
                                            <p:fltVal val="0.5"/>
                                          </p:val>
                                        </p:tav>
                                        <p:tav tm="100000">
                                          <p:val>
                                            <p:strVal val="#ppt_y"/>
                                          </p:val>
                                        </p:tav>
                                      </p:tavLst>
                                    </p:anim>
                                  </p:childTnLst>
                                </p:cTn>
                              </p:par>
                            </p:childTnLst>
                          </p:cTn>
                        </p:par>
                        <p:par>
                          <p:cTn id="75" fill="hold">
                            <p:stCondLst>
                              <p:cond delay="500"/>
                            </p:stCondLst>
                            <p:childTnLst>
                              <p:par>
                                <p:cTn id="76" presetID="16" presetClass="entr" presetSubtype="21" fill="hold" grpId="0" nodeType="after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barn(inVertical)">
                                      <p:cBhvr>
                                        <p:cTn id="78" dur="500"/>
                                        <p:tgtEl>
                                          <p:spTgt spid="31"/>
                                        </p:tgtEl>
                                      </p:cBhvr>
                                    </p:animEffect>
                                  </p:childTnLst>
                                </p:cTn>
                              </p:par>
                              <p:par>
                                <p:cTn id="79" presetID="16" presetClass="entr" presetSubtype="21" fill="hold" grpId="0" nodeType="withEffect">
                                  <p:stCondLst>
                                    <p:cond delay="0"/>
                                  </p:stCondLst>
                                  <p:childTnLst>
                                    <p:set>
                                      <p:cBhvr>
                                        <p:cTn id="80" dur="1" fill="hold">
                                          <p:stCondLst>
                                            <p:cond delay="0"/>
                                          </p:stCondLst>
                                        </p:cTn>
                                        <p:tgtEl>
                                          <p:spTgt spid="52"/>
                                        </p:tgtEl>
                                        <p:attrNameLst>
                                          <p:attrName>style.visibility</p:attrName>
                                        </p:attrNameLst>
                                      </p:cBhvr>
                                      <p:to>
                                        <p:strVal val="visible"/>
                                      </p:to>
                                    </p:set>
                                    <p:animEffect transition="in" filter="barn(inVertical)">
                                      <p:cBhvr>
                                        <p:cTn id="81" dur="500"/>
                                        <p:tgtEl>
                                          <p:spTgt spid="52"/>
                                        </p:tgtEl>
                                      </p:cBhvr>
                                    </p:animEffect>
                                  </p:childTnLst>
                                </p:cTn>
                              </p:par>
                            </p:childTnLst>
                          </p:cTn>
                        </p:par>
                        <p:par>
                          <p:cTn id="82" fill="hold">
                            <p:stCondLst>
                              <p:cond delay="1000"/>
                            </p:stCondLst>
                            <p:childTnLst>
                              <p:par>
                                <p:cTn id="83" presetID="16" presetClass="entr" presetSubtype="21" fill="hold" grpId="0" nodeType="afterEffect">
                                  <p:stCondLst>
                                    <p:cond delay="0"/>
                                  </p:stCondLst>
                                  <p:childTnLst>
                                    <p:set>
                                      <p:cBhvr>
                                        <p:cTn id="84" dur="1" fill="hold">
                                          <p:stCondLst>
                                            <p:cond delay="0"/>
                                          </p:stCondLst>
                                        </p:cTn>
                                        <p:tgtEl>
                                          <p:spTgt spid="53"/>
                                        </p:tgtEl>
                                        <p:attrNameLst>
                                          <p:attrName>style.visibility</p:attrName>
                                        </p:attrNameLst>
                                      </p:cBhvr>
                                      <p:to>
                                        <p:strVal val="visible"/>
                                      </p:to>
                                    </p:set>
                                    <p:animEffect transition="in" filter="barn(inVertical)">
                                      <p:cBhvr>
                                        <p:cTn id="85" dur="500"/>
                                        <p:tgtEl>
                                          <p:spTgt spid="53"/>
                                        </p:tgtEl>
                                      </p:cBhvr>
                                    </p:animEffect>
                                  </p:childTnLst>
                                </p:cTn>
                              </p:par>
                              <p:par>
                                <p:cTn id="86" presetID="16" presetClass="entr" presetSubtype="21" fill="hold" grpId="0" nodeType="withEffect">
                                  <p:stCondLst>
                                    <p:cond delay="0"/>
                                  </p:stCondLst>
                                  <p:childTnLst>
                                    <p:set>
                                      <p:cBhvr>
                                        <p:cTn id="87" dur="1" fill="hold">
                                          <p:stCondLst>
                                            <p:cond delay="0"/>
                                          </p:stCondLst>
                                        </p:cTn>
                                        <p:tgtEl>
                                          <p:spTgt spid="54"/>
                                        </p:tgtEl>
                                        <p:attrNameLst>
                                          <p:attrName>style.visibility</p:attrName>
                                        </p:attrNameLst>
                                      </p:cBhvr>
                                      <p:to>
                                        <p:strVal val="visible"/>
                                      </p:to>
                                    </p:set>
                                    <p:animEffect transition="in" filter="barn(inVertical)">
                                      <p:cBhvr>
                                        <p:cTn id="88" dur="500"/>
                                        <p:tgtEl>
                                          <p:spTgt spid="54"/>
                                        </p:tgtEl>
                                      </p:cBhvr>
                                    </p:animEffect>
                                  </p:childTnLst>
                                </p:cTn>
                              </p:par>
                            </p:childTnLst>
                          </p:cTn>
                        </p:par>
                        <p:par>
                          <p:cTn id="89" fill="hold">
                            <p:stCondLst>
                              <p:cond delay="1500"/>
                            </p:stCondLst>
                            <p:childTnLst>
                              <p:par>
                                <p:cTn id="90" presetID="16" presetClass="entr" presetSubtype="21" fill="hold" grpId="0" nodeType="afterEffect">
                                  <p:stCondLst>
                                    <p:cond delay="0"/>
                                  </p:stCondLst>
                                  <p:childTnLst>
                                    <p:set>
                                      <p:cBhvr>
                                        <p:cTn id="91" dur="1" fill="hold">
                                          <p:stCondLst>
                                            <p:cond delay="0"/>
                                          </p:stCondLst>
                                        </p:cTn>
                                        <p:tgtEl>
                                          <p:spTgt spid="55"/>
                                        </p:tgtEl>
                                        <p:attrNameLst>
                                          <p:attrName>style.visibility</p:attrName>
                                        </p:attrNameLst>
                                      </p:cBhvr>
                                      <p:to>
                                        <p:strVal val="visible"/>
                                      </p:to>
                                    </p:set>
                                    <p:animEffect transition="in" filter="barn(inVertical)">
                                      <p:cBhvr>
                                        <p:cTn id="92" dur="500"/>
                                        <p:tgtEl>
                                          <p:spTgt spid="55"/>
                                        </p:tgtEl>
                                      </p:cBhvr>
                                    </p:animEffect>
                                  </p:childTnLst>
                                </p:cTn>
                              </p:par>
                              <p:par>
                                <p:cTn id="93" presetID="16" presetClass="entr" presetSubtype="21" fill="hold" grpId="0" nodeType="withEffect">
                                  <p:stCondLst>
                                    <p:cond delay="0"/>
                                  </p:stCondLst>
                                  <p:childTnLst>
                                    <p:set>
                                      <p:cBhvr>
                                        <p:cTn id="94" dur="1" fill="hold">
                                          <p:stCondLst>
                                            <p:cond delay="0"/>
                                          </p:stCondLst>
                                        </p:cTn>
                                        <p:tgtEl>
                                          <p:spTgt spid="56"/>
                                        </p:tgtEl>
                                        <p:attrNameLst>
                                          <p:attrName>style.visibility</p:attrName>
                                        </p:attrNameLst>
                                      </p:cBhvr>
                                      <p:to>
                                        <p:strVal val="visible"/>
                                      </p:to>
                                    </p:set>
                                    <p:animEffect transition="in" filter="barn(inVertical)">
                                      <p:cBhvr>
                                        <p:cTn id="95" dur="500"/>
                                        <p:tgtEl>
                                          <p:spTgt spid="56"/>
                                        </p:tgtEl>
                                      </p:cBhvr>
                                    </p:animEffect>
                                  </p:childTnLst>
                                </p:cTn>
                              </p:par>
                            </p:childTnLst>
                          </p:cTn>
                        </p:par>
                        <p:par>
                          <p:cTn id="96" fill="hold">
                            <p:stCondLst>
                              <p:cond delay="2000"/>
                            </p:stCondLst>
                            <p:childTnLst>
                              <p:par>
                                <p:cTn id="97" presetID="16" presetClass="entr" presetSubtype="21" fill="hold" grpId="0" nodeType="afterEffect">
                                  <p:stCondLst>
                                    <p:cond delay="0"/>
                                  </p:stCondLst>
                                  <p:childTnLst>
                                    <p:set>
                                      <p:cBhvr>
                                        <p:cTn id="98" dur="1" fill="hold">
                                          <p:stCondLst>
                                            <p:cond delay="0"/>
                                          </p:stCondLst>
                                        </p:cTn>
                                        <p:tgtEl>
                                          <p:spTgt spid="57"/>
                                        </p:tgtEl>
                                        <p:attrNameLst>
                                          <p:attrName>style.visibility</p:attrName>
                                        </p:attrNameLst>
                                      </p:cBhvr>
                                      <p:to>
                                        <p:strVal val="visible"/>
                                      </p:to>
                                    </p:set>
                                    <p:animEffect transition="in" filter="barn(inVertical)">
                                      <p:cBhvr>
                                        <p:cTn id="99" dur="500"/>
                                        <p:tgtEl>
                                          <p:spTgt spid="57"/>
                                        </p:tgtEl>
                                      </p:cBhvr>
                                    </p:animEffect>
                                  </p:childTnLst>
                                </p:cTn>
                              </p:par>
                              <p:par>
                                <p:cTn id="100" presetID="16" presetClass="entr" presetSubtype="21" fill="hold" grpId="0" nodeType="withEffect">
                                  <p:stCondLst>
                                    <p:cond delay="0"/>
                                  </p:stCondLst>
                                  <p:childTnLst>
                                    <p:set>
                                      <p:cBhvr>
                                        <p:cTn id="101" dur="1" fill="hold">
                                          <p:stCondLst>
                                            <p:cond delay="0"/>
                                          </p:stCondLst>
                                        </p:cTn>
                                        <p:tgtEl>
                                          <p:spTgt spid="58"/>
                                        </p:tgtEl>
                                        <p:attrNameLst>
                                          <p:attrName>style.visibility</p:attrName>
                                        </p:attrNameLst>
                                      </p:cBhvr>
                                      <p:to>
                                        <p:strVal val="visible"/>
                                      </p:to>
                                    </p:set>
                                    <p:animEffect transition="in" filter="barn(inVertical)">
                                      <p:cBhvr>
                                        <p:cTn id="102" dur="500"/>
                                        <p:tgtEl>
                                          <p:spTgt spid="58"/>
                                        </p:tgtEl>
                                      </p:cBhvr>
                                    </p:animEffect>
                                  </p:childTnLst>
                                </p:cTn>
                              </p:par>
                            </p:childTnLst>
                          </p:cTn>
                        </p:par>
                        <p:par>
                          <p:cTn id="103" fill="hold">
                            <p:stCondLst>
                              <p:cond delay="2500"/>
                            </p:stCondLst>
                            <p:childTnLst>
                              <p:par>
                                <p:cTn id="104" presetID="16" presetClass="entr" presetSubtype="21" fill="hold" grpId="0" nodeType="afterEffect">
                                  <p:stCondLst>
                                    <p:cond delay="0"/>
                                  </p:stCondLst>
                                  <p:childTnLst>
                                    <p:set>
                                      <p:cBhvr>
                                        <p:cTn id="105" dur="1" fill="hold">
                                          <p:stCondLst>
                                            <p:cond delay="0"/>
                                          </p:stCondLst>
                                        </p:cTn>
                                        <p:tgtEl>
                                          <p:spTgt spid="59"/>
                                        </p:tgtEl>
                                        <p:attrNameLst>
                                          <p:attrName>style.visibility</p:attrName>
                                        </p:attrNameLst>
                                      </p:cBhvr>
                                      <p:to>
                                        <p:strVal val="visible"/>
                                      </p:to>
                                    </p:set>
                                    <p:animEffect transition="in" filter="barn(inVertical)">
                                      <p:cBhvr>
                                        <p:cTn id="106" dur="500"/>
                                        <p:tgtEl>
                                          <p:spTgt spid="59"/>
                                        </p:tgtEl>
                                      </p:cBhvr>
                                    </p:animEffect>
                                  </p:childTnLst>
                                </p:cTn>
                              </p:par>
                              <p:par>
                                <p:cTn id="107" presetID="16" presetClass="entr" presetSubtype="21" fill="hold" grpId="0" nodeType="withEffect">
                                  <p:stCondLst>
                                    <p:cond delay="0"/>
                                  </p:stCondLst>
                                  <p:childTnLst>
                                    <p:set>
                                      <p:cBhvr>
                                        <p:cTn id="108" dur="1" fill="hold">
                                          <p:stCondLst>
                                            <p:cond delay="0"/>
                                          </p:stCondLst>
                                        </p:cTn>
                                        <p:tgtEl>
                                          <p:spTgt spid="60"/>
                                        </p:tgtEl>
                                        <p:attrNameLst>
                                          <p:attrName>style.visibility</p:attrName>
                                        </p:attrNameLst>
                                      </p:cBhvr>
                                      <p:to>
                                        <p:strVal val="visible"/>
                                      </p:to>
                                    </p:set>
                                    <p:animEffect transition="in" filter="barn(inVertical)">
                                      <p:cBhvr>
                                        <p:cTn id="109"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26" grpId="0" animBg="1"/>
      <p:bldP spid="25" grpId="0" animBg="1"/>
      <p:bldP spid="27" grpId="0" animBg="1"/>
      <p:bldP spid="29" grpId="0" animBg="1"/>
      <p:bldP spid="30" grpId="0" animBg="1"/>
      <p:bldP spid="36" grpId="0" animBg="1"/>
      <p:bldP spid="37" grpId="0" animBg="1"/>
      <p:bldP spid="40" grpId="0" animBg="1"/>
      <p:bldP spid="41" grpId="0" animBg="1"/>
      <p:bldP spid="50" grpId="0" animBg="1"/>
      <p:bldP spid="52" grpId="0"/>
      <p:bldP spid="53" grpId="0"/>
      <p:bldP spid="54" grpId="0"/>
      <p:bldP spid="55" grpId="0"/>
      <p:bldP spid="56" grpId="0"/>
      <p:bldP spid="57" grpId="0"/>
      <p:bldP spid="58" grpId="0"/>
      <p:bldP spid="59" grpId="0"/>
      <p:bldP spid="6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53403" y="203359"/>
            <a:ext cx="2451259" cy="345281"/>
          </a:xfrm>
          <a:prstGeom prst="rect">
            <a:avLst/>
          </a:prstGeom>
          <a:noFill/>
        </p:spPr>
        <p:txBody>
          <a:bodyPr wrap="square" lIns="68580" tIns="34290" rIns="68580" bIns="34290" rtlCol="0">
            <a:spAutoFit/>
          </a:bodyPr>
          <a:lstStyle/>
          <a:p>
            <a:pPr algn="l"/>
            <a:r>
              <a:rPr lang="zh-CN" altLang="en-US" dirty="0">
                <a:solidFill>
                  <a:srgbClr val="1DA9FF"/>
                </a:solidFill>
                <a:latin typeface="微软雅黑" panose="020B0503020204020204" pitchFamily="34" charset="-122"/>
                <a:ea typeface="微软雅黑" panose="020B0503020204020204" pitchFamily="34" charset="-122"/>
                <a:cs typeface="Arial" panose="020B0604020202020204" pitchFamily="34" charset="0"/>
              </a:rPr>
              <a:t>orderin基础环境</a:t>
            </a:r>
          </a:p>
        </p:txBody>
      </p:sp>
      <p:sp>
        <p:nvSpPr>
          <p:cNvPr id="10" name="椭圆 9"/>
          <p:cNvSpPr/>
          <p:nvPr/>
        </p:nvSpPr>
        <p:spPr>
          <a:xfrm>
            <a:off x="718186" y="1993583"/>
            <a:ext cx="1156811" cy="1156811"/>
          </a:xfrm>
          <a:prstGeom prst="ellipse">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sz="1200" dirty="0" err="1">
                <a:latin typeface="微软雅黑" panose="020B0503020204020204" pitchFamily="34" charset="-122"/>
                <a:ea typeface="微软雅黑" panose="020B0503020204020204" pitchFamily="34" charset="-122"/>
              </a:rPr>
              <a:t>orderin</a:t>
            </a:r>
            <a:endParaRPr lang="en-US" altLang="zh-CN" sz="1200" dirty="0">
              <a:latin typeface="微软雅黑" panose="020B0503020204020204" pitchFamily="34" charset="-122"/>
              <a:ea typeface="微软雅黑" panose="020B0503020204020204" pitchFamily="34" charset="-122"/>
            </a:endParaRPr>
          </a:p>
          <a:p>
            <a:pPr algn="ctr"/>
            <a:r>
              <a:rPr lang="zh-CN" altLang="en-US" sz="1200" dirty="0">
                <a:latin typeface="微软雅黑" panose="020B0503020204020204" pitchFamily="34" charset="-122"/>
                <a:ea typeface="微软雅黑" panose="020B0503020204020204" pitchFamily="34" charset="-122"/>
              </a:rPr>
              <a:t>基础环境</a:t>
            </a:r>
          </a:p>
        </p:txBody>
      </p:sp>
      <p:sp>
        <p:nvSpPr>
          <p:cNvPr id="11" name="矩形 10"/>
          <p:cNvSpPr/>
          <p:nvPr/>
        </p:nvSpPr>
        <p:spPr>
          <a:xfrm>
            <a:off x="2631758" y="416243"/>
            <a:ext cx="976789" cy="336709"/>
          </a:xfrm>
          <a:prstGeom prst="rect">
            <a:avLst/>
          </a:prstGeom>
          <a:solidFill>
            <a:srgbClr val="F49C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100" dirty="0">
                <a:latin typeface="微软雅黑" panose="020B0503020204020204" pitchFamily="34" charset="-122"/>
                <a:ea typeface="微软雅黑" panose="020B0503020204020204" pitchFamily="34" charset="-122"/>
              </a:rPr>
              <a:t>公司管理</a:t>
            </a:r>
            <a:endParaRPr lang="en-US" altLang="zh-CN" sz="1100" dirty="0">
              <a:latin typeface="微软雅黑" panose="020B0503020204020204" pitchFamily="34" charset="-122"/>
              <a:ea typeface="微软雅黑" panose="020B0503020204020204" pitchFamily="34" charset="-122"/>
            </a:endParaRPr>
          </a:p>
        </p:txBody>
      </p:sp>
      <p:sp>
        <p:nvSpPr>
          <p:cNvPr id="13" name="矩形 12"/>
          <p:cNvSpPr/>
          <p:nvPr/>
        </p:nvSpPr>
        <p:spPr>
          <a:xfrm>
            <a:off x="2632234" y="805339"/>
            <a:ext cx="976789" cy="336709"/>
          </a:xfrm>
          <a:prstGeom prst="rect">
            <a:avLst/>
          </a:prstGeom>
          <a:solidFill>
            <a:srgbClr val="F49C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100" dirty="0">
                <a:latin typeface="微软雅黑" panose="020B0503020204020204" pitchFamily="34" charset="-122"/>
                <a:ea typeface="微软雅黑" panose="020B0503020204020204" pitchFamily="34" charset="-122"/>
              </a:rPr>
              <a:t>账户管理</a:t>
            </a:r>
          </a:p>
        </p:txBody>
      </p:sp>
      <p:sp>
        <p:nvSpPr>
          <p:cNvPr id="14" name="矩形 13"/>
          <p:cNvSpPr/>
          <p:nvPr/>
        </p:nvSpPr>
        <p:spPr>
          <a:xfrm>
            <a:off x="2632710" y="1194435"/>
            <a:ext cx="976789" cy="336709"/>
          </a:xfrm>
          <a:prstGeom prst="rect">
            <a:avLst/>
          </a:prstGeom>
          <a:solidFill>
            <a:srgbClr val="F49C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100" dirty="0">
                <a:latin typeface="微软雅黑" panose="020B0503020204020204" pitchFamily="34" charset="-122"/>
                <a:ea typeface="微软雅黑" panose="020B0503020204020204" pitchFamily="34" charset="-122"/>
              </a:rPr>
              <a:t>承运商</a:t>
            </a:r>
            <a:endParaRPr lang="en-US" altLang="zh-CN" sz="1100" dirty="0">
              <a:latin typeface="微软雅黑" panose="020B0503020204020204" pitchFamily="34" charset="-122"/>
              <a:ea typeface="微软雅黑" panose="020B0503020204020204" pitchFamily="34" charset="-122"/>
            </a:endParaRPr>
          </a:p>
        </p:txBody>
      </p:sp>
      <p:sp>
        <p:nvSpPr>
          <p:cNvPr id="15" name="矩形 14"/>
          <p:cNvSpPr/>
          <p:nvPr/>
        </p:nvSpPr>
        <p:spPr>
          <a:xfrm>
            <a:off x="2636520" y="1583532"/>
            <a:ext cx="976789" cy="336709"/>
          </a:xfrm>
          <a:prstGeom prst="rect">
            <a:avLst/>
          </a:prstGeom>
          <a:solidFill>
            <a:srgbClr val="F49C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100" dirty="0">
                <a:latin typeface="微软雅黑" panose="020B0503020204020204" pitchFamily="34" charset="-122"/>
                <a:ea typeface="微软雅黑" panose="020B0503020204020204" pitchFamily="34" charset="-122"/>
              </a:rPr>
              <a:t>短信</a:t>
            </a:r>
            <a:endParaRPr lang="en-US" altLang="zh-CN" sz="1100" dirty="0">
              <a:latin typeface="微软雅黑" panose="020B0503020204020204" pitchFamily="34" charset="-122"/>
              <a:ea typeface="微软雅黑" panose="020B0503020204020204" pitchFamily="34" charset="-122"/>
            </a:endParaRPr>
          </a:p>
        </p:txBody>
      </p:sp>
      <p:sp>
        <p:nvSpPr>
          <p:cNvPr id="16" name="矩形 15"/>
          <p:cNvSpPr/>
          <p:nvPr/>
        </p:nvSpPr>
        <p:spPr>
          <a:xfrm>
            <a:off x="2633663" y="1972628"/>
            <a:ext cx="976789" cy="336709"/>
          </a:xfrm>
          <a:prstGeom prst="rect">
            <a:avLst/>
          </a:prstGeom>
          <a:solidFill>
            <a:srgbClr val="F49C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100" dirty="0">
                <a:latin typeface="微软雅黑" panose="020B0503020204020204" pitchFamily="34" charset="-122"/>
                <a:ea typeface="微软雅黑" panose="020B0503020204020204" pitchFamily="34" charset="-122"/>
              </a:rPr>
              <a:t>邮件</a:t>
            </a:r>
            <a:endParaRPr lang="en-US" altLang="zh-CN" sz="1100" dirty="0">
              <a:latin typeface="微软雅黑" panose="020B0503020204020204" pitchFamily="34" charset="-122"/>
              <a:ea typeface="微软雅黑" panose="020B0503020204020204" pitchFamily="34" charset="-122"/>
            </a:endParaRPr>
          </a:p>
        </p:txBody>
      </p:sp>
      <p:sp>
        <p:nvSpPr>
          <p:cNvPr id="17" name="矩形 16"/>
          <p:cNvSpPr/>
          <p:nvPr/>
        </p:nvSpPr>
        <p:spPr>
          <a:xfrm>
            <a:off x="2634139" y="2361724"/>
            <a:ext cx="976789" cy="336709"/>
          </a:xfrm>
          <a:prstGeom prst="rect">
            <a:avLst/>
          </a:prstGeom>
          <a:solidFill>
            <a:srgbClr val="F49C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100" dirty="0">
                <a:latin typeface="微软雅黑" panose="020B0503020204020204" pitchFamily="34" charset="-122"/>
                <a:ea typeface="微软雅黑" panose="020B0503020204020204" pitchFamily="34" charset="-122"/>
              </a:rPr>
              <a:t>日志</a:t>
            </a:r>
            <a:endParaRPr lang="en-US" altLang="zh-CN" sz="1100" dirty="0">
              <a:latin typeface="微软雅黑" panose="020B0503020204020204" pitchFamily="34" charset="-122"/>
              <a:ea typeface="微软雅黑" panose="020B0503020204020204" pitchFamily="34" charset="-122"/>
            </a:endParaRPr>
          </a:p>
        </p:txBody>
      </p:sp>
      <p:sp>
        <p:nvSpPr>
          <p:cNvPr id="18" name="矩形 17"/>
          <p:cNvSpPr/>
          <p:nvPr/>
        </p:nvSpPr>
        <p:spPr>
          <a:xfrm>
            <a:off x="2634615" y="2750820"/>
            <a:ext cx="976789" cy="336709"/>
          </a:xfrm>
          <a:prstGeom prst="rect">
            <a:avLst/>
          </a:prstGeom>
          <a:solidFill>
            <a:srgbClr val="F49C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100" dirty="0">
                <a:latin typeface="微软雅黑" panose="020B0503020204020204" pitchFamily="34" charset="-122"/>
                <a:ea typeface="微软雅黑" panose="020B0503020204020204" pitchFamily="34" charset="-122"/>
              </a:rPr>
              <a:t>系统设置</a:t>
            </a:r>
          </a:p>
        </p:txBody>
      </p:sp>
      <p:sp>
        <p:nvSpPr>
          <p:cNvPr id="19" name="矩形 18"/>
          <p:cNvSpPr/>
          <p:nvPr/>
        </p:nvSpPr>
        <p:spPr>
          <a:xfrm>
            <a:off x="2635092" y="3139916"/>
            <a:ext cx="976789" cy="336709"/>
          </a:xfrm>
          <a:prstGeom prst="rect">
            <a:avLst/>
          </a:prstGeom>
          <a:solidFill>
            <a:srgbClr val="F49C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100">
                <a:latin typeface="微软雅黑" panose="020B0503020204020204" pitchFamily="34" charset="-122"/>
                <a:ea typeface="微软雅黑" panose="020B0503020204020204" pitchFamily="34" charset="-122"/>
              </a:rPr>
              <a:t>物料分配</a:t>
            </a:r>
          </a:p>
        </p:txBody>
      </p:sp>
      <p:sp>
        <p:nvSpPr>
          <p:cNvPr id="20" name="矩形 19"/>
          <p:cNvSpPr/>
          <p:nvPr/>
        </p:nvSpPr>
        <p:spPr>
          <a:xfrm>
            <a:off x="2635568" y="3529013"/>
            <a:ext cx="976789" cy="336709"/>
          </a:xfrm>
          <a:prstGeom prst="rect">
            <a:avLst/>
          </a:prstGeom>
          <a:solidFill>
            <a:srgbClr val="F49C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100">
                <a:latin typeface="微软雅黑" panose="020B0503020204020204" pitchFamily="34" charset="-122"/>
                <a:ea typeface="微软雅黑" panose="020B0503020204020204" pitchFamily="34" charset="-122"/>
              </a:rPr>
              <a:t>货品预占流水</a:t>
            </a:r>
          </a:p>
        </p:txBody>
      </p:sp>
      <p:sp>
        <p:nvSpPr>
          <p:cNvPr id="21" name="矩形 20"/>
          <p:cNvSpPr/>
          <p:nvPr/>
        </p:nvSpPr>
        <p:spPr>
          <a:xfrm>
            <a:off x="2636044" y="3918109"/>
            <a:ext cx="976789" cy="336709"/>
          </a:xfrm>
          <a:prstGeom prst="rect">
            <a:avLst/>
          </a:prstGeom>
          <a:solidFill>
            <a:srgbClr val="F49C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100">
                <a:latin typeface="微软雅黑" panose="020B0503020204020204" pitchFamily="34" charset="-122"/>
                <a:ea typeface="微软雅黑" panose="020B0503020204020204" pitchFamily="34" charset="-122"/>
              </a:rPr>
              <a:t>采购单</a:t>
            </a:r>
          </a:p>
        </p:txBody>
      </p:sp>
      <p:sp>
        <p:nvSpPr>
          <p:cNvPr id="22" name="矩形 21"/>
          <p:cNvSpPr/>
          <p:nvPr/>
        </p:nvSpPr>
        <p:spPr>
          <a:xfrm>
            <a:off x="2636520" y="4307205"/>
            <a:ext cx="976789" cy="336709"/>
          </a:xfrm>
          <a:prstGeom prst="rect">
            <a:avLst/>
          </a:prstGeom>
          <a:solidFill>
            <a:srgbClr val="F49C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100">
                <a:latin typeface="微软雅黑" panose="020B0503020204020204" pitchFamily="34" charset="-122"/>
                <a:ea typeface="微软雅黑" panose="020B0503020204020204" pitchFamily="34" charset="-122"/>
              </a:rPr>
              <a:t>仓内作业单</a:t>
            </a:r>
          </a:p>
        </p:txBody>
      </p:sp>
      <p:sp>
        <p:nvSpPr>
          <p:cNvPr id="23" name="矩形 22"/>
          <p:cNvSpPr/>
          <p:nvPr/>
        </p:nvSpPr>
        <p:spPr>
          <a:xfrm>
            <a:off x="2636520" y="4696302"/>
            <a:ext cx="976789" cy="336709"/>
          </a:xfrm>
          <a:prstGeom prst="rect">
            <a:avLst/>
          </a:prstGeom>
          <a:solidFill>
            <a:srgbClr val="F49C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100">
                <a:latin typeface="微软雅黑" panose="020B0503020204020204" pitchFamily="34" charset="-122"/>
                <a:ea typeface="微软雅黑" panose="020B0503020204020204" pitchFamily="34" charset="-122"/>
              </a:rPr>
              <a:t>其他事务</a:t>
            </a:r>
          </a:p>
        </p:txBody>
      </p:sp>
      <p:sp>
        <p:nvSpPr>
          <p:cNvPr id="26" name="矩形 25"/>
          <p:cNvSpPr/>
          <p:nvPr/>
        </p:nvSpPr>
        <p:spPr>
          <a:xfrm>
            <a:off x="4460081" y="4696302"/>
            <a:ext cx="1503045" cy="336709"/>
          </a:xfrm>
          <a:prstGeom prst="rect">
            <a:avLst/>
          </a:prstGeom>
          <a:solidFill>
            <a:srgbClr val="C9EE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27" name="矩形 26"/>
          <p:cNvSpPr/>
          <p:nvPr/>
        </p:nvSpPr>
        <p:spPr>
          <a:xfrm>
            <a:off x="4568190" y="4757262"/>
            <a:ext cx="623888"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调账</a:t>
            </a:r>
          </a:p>
        </p:txBody>
      </p:sp>
      <p:sp>
        <p:nvSpPr>
          <p:cNvPr id="28" name="矩形 27"/>
          <p:cNvSpPr/>
          <p:nvPr/>
        </p:nvSpPr>
        <p:spPr>
          <a:xfrm>
            <a:off x="5255895" y="4757262"/>
            <a:ext cx="623888"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报残</a:t>
            </a:r>
          </a:p>
        </p:txBody>
      </p:sp>
      <p:sp>
        <p:nvSpPr>
          <p:cNvPr id="29" name="矩形 28"/>
          <p:cNvSpPr/>
          <p:nvPr/>
        </p:nvSpPr>
        <p:spPr>
          <a:xfrm>
            <a:off x="4460081" y="4307205"/>
            <a:ext cx="2748915" cy="336709"/>
          </a:xfrm>
          <a:prstGeom prst="rect">
            <a:avLst/>
          </a:prstGeom>
          <a:solidFill>
            <a:srgbClr val="C9EE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30" name="矩形 29"/>
          <p:cNvSpPr/>
          <p:nvPr/>
        </p:nvSpPr>
        <p:spPr>
          <a:xfrm>
            <a:off x="4568190" y="4368165"/>
            <a:ext cx="903446"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调拨出库列表</a:t>
            </a:r>
          </a:p>
        </p:txBody>
      </p:sp>
      <p:sp>
        <p:nvSpPr>
          <p:cNvPr id="32" name="矩形 31"/>
          <p:cNvSpPr/>
          <p:nvPr/>
        </p:nvSpPr>
        <p:spPr>
          <a:xfrm>
            <a:off x="5534026" y="4368165"/>
            <a:ext cx="903446"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调拨入库列表</a:t>
            </a:r>
          </a:p>
        </p:txBody>
      </p:sp>
      <p:sp>
        <p:nvSpPr>
          <p:cNvPr id="33" name="矩形 32"/>
          <p:cNvSpPr/>
          <p:nvPr/>
        </p:nvSpPr>
        <p:spPr>
          <a:xfrm>
            <a:off x="6511291" y="4368165"/>
            <a:ext cx="600551"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库内转储</a:t>
            </a:r>
          </a:p>
        </p:txBody>
      </p:sp>
      <p:sp>
        <p:nvSpPr>
          <p:cNvPr id="34" name="矩形 33"/>
          <p:cNvSpPr/>
          <p:nvPr/>
        </p:nvSpPr>
        <p:spPr>
          <a:xfrm>
            <a:off x="4460082" y="3918109"/>
            <a:ext cx="2051209" cy="336709"/>
          </a:xfrm>
          <a:prstGeom prst="rect">
            <a:avLst/>
          </a:prstGeom>
          <a:solidFill>
            <a:srgbClr val="C9EE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35" name="矩形 34"/>
          <p:cNvSpPr/>
          <p:nvPr/>
        </p:nvSpPr>
        <p:spPr>
          <a:xfrm>
            <a:off x="4568190" y="3979069"/>
            <a:ext cx="903446"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采购订单列表</a:t>
            </a:r>
          </a:p>
        </p:txBody>
      </p:sp>
      <p:sp>
        <p:nvSpPr>
          <p:cNvPr id="36" name="矩形 35"/>
          <p:cNvSpPr/>
          <p:nvPr/>
        </p:nvSpPr>
        <p:spPr>
          <a:xfrm>
            <a:off x="5534026" y="3979069"/>
            <a:ext cx="903446"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采购退货列表</a:t>
            </a:r>
          </a:p>
        </p:txBody>
      </p:sp>
      <p:sp>
        <p:nvSpPr>
          <p:cNvPr id="38" name="矩形 37"/>
          <p:cNvSpPr/>
          <p:nvPr/>
        </p:nvSpPr>
        <p:spPr>
          <a:xfrm>
            <a:off x="4460081" y="3529013"/>
            <a:ext cx="1103948" cy="336709"/>
          </a:xfrm>
          <a:prstGeom prst="rect">
            <a:avLst/>
          </a:prstGeom>
          <a:solidFill>
            <a:srgbClr val="C9EE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39" name="矩形 38"/>
          <p:cNvSpPr/>
          <p:nvPr/>
        </p:nvSpPr>
        <p:spPr>
          <a:xfrm>
            <a:off x="4568190" y="3589973"/>
            <a:ext cx="903446"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货品预占流水</a:t>
            </a:r>
          </a:p>
        </p:txBody>
      </p:sp>
      <p:sp>
        <p:nvSpPr>
          <p:cNvPr id="41" name="矩形 40"/>
          <p:cNvSpPr/>
          <p:nvPr/>
        </p:nvSpPr>
        <p:spPr>
          <a:xfrm>
            <a:off x="4460081" y="3139916"/>
            <a:ext cx="1103948" cy="336709"/>
          </a:xfrm>
          <a:prstGeom prst="rect">
            <a:avLst/>
          </a:prstGeom>
          <a:solidFill>
            <a:srgbClr val="C9EE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42" name="矩形 41"/>
          <p:cNvSpPr/>
          <p:nvPr/>
        </p:nvSpPr>
        <p:spPr>
          <a:xfrm>
            <a:off x="4568190" y="3200876"/>
            <a:ext cx="903446"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基础物料分配</a:t>
            </a:r>
          </a:p>
        </p:txBody>
      </p:sp>
      <p:sp>
        <p:nvSpPr>
          <p:cNvPr id="44" name="矩形 43"/>
          <p:cNvSpPr/>
          <p:nvPr/>
        </p:nvSpPr>
        <p:spPr>
          <a:xfrm>
            <a:off x="4460082" y="2750820"/>
            <a:ext cx="2903696" cy="336709"/>
          </a:xfrm>
          <a:prstGeom prst="rect">
            <a:avLst/>
          </a:prstGeom>
          <a:solidFill>
            <a:srgbClr val="C9EE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45" name="矩形 44"/>
          <p:cNvSpPr/>
          <p:nvPr/>
        </p:nvSpPr>
        <p:spPr>
          <a:xfrm>
            <a:off x="4568190" y="2811780"/>
            <a:ext cx="750570"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dirty="0">
                <a:latin typeface="微软雅黑" panose="020B0503020204020204" pitchFamily="34" charset="-122"/>
                <a:ea typeface="微软雅黑" panose="020B0503020204020204" pitchFamily="34" charset="-122"/>
              </a:rPr>
              <a:t>地区设置</a:t>
            </a:r>
          </a:p>
        </p:txBody>
      </p:sp>
      <p:sp>
        <p:nvSpPr>
          <p:cNvPr id="46" name="矩形 45"/>
          <p:cNvSpPr/>
          <p:nvPr/>
        </p:nvSpPr>
        <p:spPr>
          <a:xfrm>
            <a:off x="5382578" y="2811780"/>
            <a:ext cx="750570"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dirty="0">
                <a:latin typeface="微软雅黑" panose="020B0503020204020204" pitchFamily="34" charset="-122"/>
                <a:ea typeface="微软雅黑" panose="020B0503020204020204" pitchFamily="34" charset="-122"/>
              </a:rPr>
              <a:t>菜单设置</a:t>
            </a:r>
          </a:p>
        </p:txBody>
      </p:sp>
      <p:sp>
        <p:nvSpPr>
          <p:cNvPr id="47" name="矩形 46"/>
          <p:cNvSpPr/>
          <p:nvPr/>
        </p:nvSpPr>
        <p:spPr>
          <a:xfrm>
            <a:off x="6196965" y="2811780"/>
            <a:ext cx="1079183"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dirty="0">
                <a:latin typeface="微软雅黑" panose="020B0503020204020204" pitchFamily="34" charset="-122"/>
                <a:ea typeface="微软雅黑" panose="020B0503020204020204" pitchFamily="34" charset="-122"/>
              </a:rPr>
              <a:t>个性化</a:t>
            </a:r>
          </a:p>
        </p:txBody>
      </p:sp>
      <p:sp>
        <p:nvSpPr>
          <p:cNvPr id="48" name="矩形 47"/>
          <p:cNvSpPr/>
          <p:nvPr/>
        </p:nvSpPr>
        <p:spPr>
          <a:xfrm>
            <a:off x="4460081" y="2360295"/>
            <a:ext cx="1612583" cy="336709"/>
          </a:xfrm>
          <a:prstGeom prst="rect">
            <a:avLst/>
          </a:prstGeom>
          <a:solidFill>
            <a:srgbClr val="C9EE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49" name="矩形 48"/>
          <p:cNvSpPr/>
          <p:nvPr/>
        </p:nvSpPr>
        <p:spPr>
          <a:xfrm>
            <a:off x="4568191" y="2421255"/>
            <a:ext cx="688181"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dirty="0">
                <a:latin typeface="微软雅黑" panose="020B0503020204020204" pitchFamily="34" charset="-122"/>
                <a:ea typeface="微软雅黑" panose="020B0503020204020204" pitchFamily="34" charset="-122"/>
              </a:rPr>
              <a:t>登陆日志</a:t>
            </a:r>
          </a:p>
        </p:txBody>
      </p:sp>
      <p:sp>
        <p:nvSpPr>
          <p:cNvPr id="50" name="矩形 49"/>
          <p:cNvSpPr/>
          <p:nvPr/>
        </p:nvSpPr>
        <p:spPr>
          <a:xfrm>
            <a:off x="5318760" y="2421255"/>
            <a:ext cx="629603"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dirty="0">
                <a:latin typeface="微软雅黑" panose="020B0503020204020204" pitchFamily="34" charset="-122"/>
                <a:ea typeface="微软雅黑" panose="020B0503020204020204" pitchFamily="34" charset="-122"/>
              </a:rPr>
              <a:t>操作日志</a:t>
            </a:r>
          </a:p>
        </p:txBody>
      </p:sp>
      <p:sp>
        <p:nvSpPr>
          <p:cNvPr id="55" name="矩形 54"/>
          <p:cNvSpPr/>
          <p:nvPr/>
        </p:nvSpPr>
        <p:spPr>
          <a:xfrm>
            <a:off x="4460082" y="1972628"/>
            <a:ext cx="2903696" cy="336709"/>
          </a:xfrm>
          <a:prstGeom prst="rect">
            <a:avLst/>
          </a:prstGeom>
          <a:solidFill>
            <a:srgbClr val="C9EE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56" name="矩形 55"/>
          <p:cNvSpPr/>
          <p:nvPr/>
        </p:nvSpPr>
        <p:spPr>
          <a:xfrm>
            <a:off x="4568190" y="2033588"/>
            <a:ext cx="750570"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dirty="0">
                <a:latin typeface="微软雅黑" panose="020B0503020204020204" pitchFamily="34" charset="-122"/>
                <a:ea typeface="微软雅黑" panose="020B0503020204020204" pitchFamily="34" charset="-122"/>
              </a:rPr>
              <a:t>服务开通</a:t>
            </a:r>
          </a:p>
        </p:txBody>
      </p:sp>
      <p:sp>
        <p:nvSpPr>
          <p:cNvPr id="57" name="矩形 56"/>
          <p:cNvSpPr/>
          <p:nvPr/>
        </p:nvSpPr>
        <p:spPr>
          <a:xfrm>
            <a:off x="5382578" y="2033588"/>
            <a:ext cx="750570"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dirty="0">
                <a:latin typeface="微软雅黑" panose="020B0503020204020204" pitchFamily="34" charset="-122"/>
                <a:ea typeface="微软雅黑" panose="020B0503020204020204" pitchFamily="34" charset="-122"/>
              </a:rPr>
              <a:t>邮件设置</a:t>
            </a:r>
          </a:p>
        </p:txBody>
      </p:sp>
      <p:sp>
        <p:nvSpPr>
          <p:cNvPr id="58" name="矩形 57"/>
          <p:cNvSpPr/>
          <p:nvPr/>
        </p:nvSpPr>
        <p:spPr>
          <a:xfrm>
            <a:off x="6196965" y="2033588"/>
            <a:ext cx="1079183"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dirty="0">
                <a:latin typeface="微软雅黑" panose="020B0503020204020204" pitchFamily="34" charset="-122"/>
                <a:ea typeface="微软雅黑" panose="020B0503020204020204" pitchFamily="34" charset="-122"/>
              </a:rPr>
              <a:t>邮件魔板</a:t>
            </a:r>
          </a:p>
        </p:txBody>
      </p:sp>
      <p:sp>
        <p:nvSpPr>
          <p:cNvPr id="59" name="矩形 58"/>
          <p:cNvSpPr/>
          <p:nvPr/>
        </p:nvSpPr>
        <p:spPr>
          <a:xfrm>
            <a:off x="4460082" y="1583532"/>
            <a:ext cx="3457099" cy="336709"/>
          </a:xfrm>
          <a:prstGeom prst="rect">
            <a:avLst/>
          </a:prstGeom>
          <a:solidFill>
            <a:srgbClr val="C9EE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60" name="矩形 59"/>
          <p:cNvSpPr/>
          <p:nvPr/>
        </p:nvSpPr>
        <p:spPr>
          <a:xfrm>
            <a:off x="4568191" y="1644492"/>
            <a:ext cx="688181"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dirty="0">
                <a:latin typeface="微软雅黑" panose="020B0503020204020204" pitchFamily="34" charset="-122"/>
                <a:ea typeface="微软雅黑" panose="020B0503020204020204" pitchFamily="34" charset="-122"/>
              </a:rPr>
              <a:t>服务开通</a:t>
            </a:r>
          </a:p>
        </p:txBody>
      </p:sp>
      <p:sp>
        <p:nvSpPr>
          <p:cNvPr id="61" name="矩形 60"/>
          <p:cNvSpPr/>
          <p:nvPr/>
        </p:nvSpPr>
        <p:spPr>
          <a:xfrm>
            <a:off x="5318760" y="1644492"/>
            <a:ext cx="629603"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dirty="0">
                <a:latin typeface="微软雅黑" panose="020B0503020204020204" pitchFamily="34" charset="-122"/>
                <a:ea typeface="微软雅黑" panose="020B0503020204020204" pitchFamily="34" charset="-122"/>
              </a:rPr>
              <a:t>短信设置</a:t>
            </a:r>
          </a:p>
        </p:txBody>
      </p:sp>
      <p:sp>
        <p:nvSpPr>
          <p:cNvPr id="62" name="矩形 61"/>
          <p:cNvSpPr/>
          <p:nvPr/>
        </p:nvSpPr>
        <p:spPr>
          <a:xfrm>
            <a:off x="6011704" y="1644492"/>
            <a:ext cx="629603"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dirty="0">
                <a:latin typeface="微软雅黑" panose="020B0503020204020204" pitchFamily="34" charset="-122"/>
                <a:ea typeface="微软雅黑" panose="020B0503020204020204" pitchFamily="34" charset="-122"/>
              </a:rPr>
              <a:t>短信魔板</a:t>
            </a:r>
          </a:p>
        </p:txBody>
      </p:sp>
      <p:sp>
        <p:nvSpPr>
          <p:cNvPr id="63" name="矩形 62"/>
          <p:cNvSpPr/>
          <p:nvPr/>
        </p:nvSpPr>
        <p:spPr>
          <a:xfrm>
            <a:off x="6690360" y="1644492"/>
            <a:ext cx="1138714"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dirty="0">
                <a:latin typeface="微软雅黑" panose="020B0503020204020204" pitchFamily="34" charset="-122"/>
                <a:ea typeface="微软雅黑" panose="020B0503020204020204" pitchFamily="34" charset="-122"/>
              </a:rPr>
              <a:t>短信发送</a:t>
            </a:r>
          </a:p>
        </p:txBody>
      </p:sp>
      <p:sp>
        <p:nvSpPr>
          <p:cNvPr id="65" name="矩形 64"/>
          <p:cNvSpPr/>
          <p:nvPr/>
        </p:nvSpPr>
        <p:spPr>
          <a:xfrm>
            <a:off x="4460082" y="1194435"/>
            <a:ext cx="3157061" cy="336709"/>
          </a:xfrm>
          <a:prstGeom prst="rect">
            <a:avLst/>
          </a:prstGeom>
          <a:solidFill>
            <a:srgbClr val="C9EE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66" name="矩形 65"/>
          <p:cNvSpPr/>
          <p:nvPr/>
        </p:nvSpPr>
        <p:spPr>
          <a:xfrm>
            <a:off x="4568191" y="1255395"/>
            <a:ext cx="688181"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dirty="0">
                <a:latin typeface="微软雅黑" panose="020B0503020204020204" pitchFamily="34" charset="-122"/>
                <a:ea typeface="微软雅黑" panose="020B0503020204020204" pitchFamily="34" charset="-122"/>
              </a:rPr>
              <a:t>承运商</a:t>
            </a:r>
          </a:p>
        </p:txBody>
      </p:sp>
      <p:sp>
        <p:nvSpPr>
          <p:cNvPr id="67" name="矩形 66"/>
          <p:cNvSpPr/>
          <p:nvPr/>
        </p:nvSpPr>
        <p:spPr>
          <a:xfrm>
            <a:off x="5318760" y="1255395"/>
            <a:ext cx="629603"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dirty="0">
                <a:latin typeface="微软雅黑" panose="020B0503020204020204" pitchFamily="34" charset="-122"/>
                <a:ea typeface="微软雅黑" panose="020B0503020204020204" pitchFamily="34" charset="-122"/>
              </a:rPr>
              <a:t>渠道</a:t>
            </a:r>
          </a:p>
        </p:txBody>
      </p:sp>
      <p:sp>
        <p:nvSpPr>
          <p:cNvPr id="68" name="矩形 67"/>
          <p:cNvSpPr/>
          <p:nvPr/>
        </p:nvSpPr>
        <p:spPr>
          <a:xfrm>
            <a:off x="6011704" y="1255395"/>
            <a:ext cx="629603"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dirty="0">
                <a:latin typeface="微软雅黑" panose="020B0503020204020204" pitchFamily="34" charset="-122"/>
                <a:ea typeface="微软雅黑" panose="020B0503020204020204" pitchFamily="34" charset="-122"/>
              </a:rPr>
              <a:t>配送区域</a:t>
            </a:r>
          </a:p>
        </p:txBody>
      </p:sp>
      <p:sp>
        <p:nvSpPr>
          <p:cNvPr id="69" name="矩形 68"/>
          <p:cNvSpPr/>
          <p:nvPr/>
        </p:nvSpPr>
        <p:spPr>
          <a:xfrm>
            <a:off x="6690360" y="1255395"/>
            <a:ext cx="837724"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dirty="0">
                <a:latin typeface="微软雅黑" panose="020B0503020204020204" pitchFamily="34" charset="-122"/>
                <a:ea typeface="微软雅黑" panose="020B0503020204020204" pitchFamily="34" charset="-122"/>
              </a:rPr>
              <a:t>电子面单</a:t>
            </a:r>
          </a:p>
        </p:txBody>
      </p:sp>
      <p:sp>
        <p:nvSpPr>
          <p:cNvPr id="71" name="矩形 70"/>
          <p:cNvSpPr/>
          <p:nvPr/>
        </p:nvSpPr>
        <p:spPr>
          <a:xfrm>
            <a:off x="4460082" y="805339"/>
            <a:ext cx="1551146" cy="336709"/>
          </a:xfrm>
          <a:prstGeom prst="rect">
            <a:avLst/>
          </a:prstGeom>
          <a:solidFill>
            <a:srgbClr val="C9EE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72" name="矩形 71"/>
          <p:cNvSpPr/>
          <p:nvPr/>
        </p:nvSpPr>
        <p:spPr>
          <a:xfrm>
            <a:off x="4568191" y="866299"/>
            <a:ext cx="688181"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dirty="0">
                <a:latin typeface="微软雅黑" panose="020B0503020204020204" pitchFamily="34" charset="-122"/>
                <a:ea typeface="微软雅黑" panose="020B0503020204020204" pitchFamily="34" charset="-122"/>
              </a:rPr>
              <a:t>用户管理</a:t>
            </a:r>
          </a:p>
        </p:txBody>
      </p:sp>
      <p:sp>
        <p:nvSpPr>
          <p:cNvPr id="73" name="矩形 72"/>
          <p:cNvSpPr/>
          <p:nvPr/>
        </p:nvSpPr>
        <p:spPr>
          <a:xfrm>
            <a:off x="5318760" y="866299"/>
            <a:ext cx="629603"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dirty="0">
                <a:latin typeface="微软雅黑" panose="020B0503020204020204" pitchFamily="34" charset="-122"/>
                <a:ea typeface="微软雅黑" panose="020B0503020204020204" pitchFamily="34" charset="-122"/>
              </a:rPr>
              <a:t>角色管理</a:t>
            </a:r>
          </a:p>
        </p:txBody>
      </p:sp>
      <p:sp>
        <p:nvSpPr>
          <p:cNvPr id="76" name="矩形 75"/>
          <p:cNvSpPr/>
          <p:nvPr/>
        </p:nvSpPr>
        <p:spPr>
          <a:xfrm>
            <a:off x="4460081" y="416243"/>
            <a:ext cx="2967990" cy="336709"/>
          </a:xfrm>
          <a:prstGeom prst="rect">
            <a:avLst/>
          </a:prstGeom>
          <a:solidFill>
            <a:srgbClr val="C9EE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77" name="矩形 76"/>
          <p:cNvSpPr/>
          <p:nvPr/>
        </p:nvSpPr>
        <p:spPr>
          <a:xfrm>
            <a:off x="4568191" y="477203"/>
            <a:ext cx="688181"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dirty="0">
                <a:latin typeface="微软雅黑" panose="020B0503020204020204" pitchFamily="34" charset="-122"/>
                <a:ea typeface="微软雅黑" panose="020B0503020204020204" pitchFamily="34" charset="-122"/>
              </a:rPr>
              <a:t>公司信息</a:t>
            </a:r>
          </a:p>
        </p:txBody>
      </p:sp>
      <p:sp>
        <p:nvSpPr>
          <p:cNvPr id="78" name="矩形 77"/>
          <p:cNvSpPr/>
          <p:nvPr/>
        </p:nvSpPr>
        <p:spPr>
          <a:xfrm>
            <a:off x="5318760" y="477203"/>
            <a:ext cx="629603"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dirty="0">
                <a:latin typeface="微软雅黑" panose="020B0503020204020204" pitchFamily="34" charset="-122"/>
                <a:ea typeface="微软雅黑" panose="020B0503020204020204" pitchFamily="34" charset="-122"/>
              </a:rPr>
              <a:t>子公司</a:t>
            </a:r>
          </a:p>
        </p:txBody>
      </p:sp>
      <p:sp>
        <p:nvSpPr>
          <p:cNvPr id="79" name="矩形 78"/>
          <p:cNvSpPr/>
          <p:nvPr/>
        </p:nvSpPr>
        <p:spPr>
          <a:xfrm>
            <a:off x="6011704" y="477203"/>
            <a:ext cx="629603"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dirty="0">
                <a:latin typeface="微软雅黑" panose="020B0503020204020204" pitchFamily="34" charset="-122"/>
                <a:ea typeface="微软雅黑" panose="020B0503020204020204" pitchFamily="34" charset="-122"/>
              </a:rPr>
              <a:t>部门管理</a:t>
            </a:r>
          </a:p>
        </p:txBody>
      </p:sp>
      <p:sp>
        <p:nvSpPr>
          <p:cNvPr id="80" name="矩形 79"/>
          <p:cNvSpPr/>
          <p:nvPr/>
        </p:nvSpPr>
        <p:spPr>
          <a:xfrm>
            <a:off x="6690360" y="477203"/>
            <a:ext cx="673418"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dirty="0">
                <a:latin typeface="微软雅黑" panose="020B0503020204020204" pitchFamily="34" charset="-122"/>
                <a:ea typeface="微软雅黑" panose="020B0503020204020204" pitchFamily="34" charset="-122"/>
              </a:rPr>
              <a:t>员工管理</a:t>
            </a:r>
          </a:p>
        </p:txBody>
      </p:sp>
      <p:cxnSp>
        <p:nvCxnSpPr>
          <p:cNvPr id="87" name="直接箭头连接符 86"/>
          <p:cNvCxnSpPr>
            <a:stCxn id="11" idx="3"/>
            <a:endCxn id="76" idx="1"/>
          </p:cNvCxnSpPr>
          <p:nvPr/>
        </p:nvCxnSpPr>
        <p:spPr>
          <a:xfrm>
            <a:off x="3662363" y="584835"/>
            <a:ext cx="851535" cy="0"/>
          </a:xfrm>
          <a:prstGeom prst="straightConnector1">
            <a:avLst/>
          </a:prstGeom>
          <a:ln>
            <a:solidFill>
              <a:srgbClr val="F49C19"/>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p:nvPr/>
        </p:nvCxnSpPr>
        <p:spPr>
          <a:xfrm>
            <a:off x="3608546" y="973931"/>
            <a:ext cx="851535" cy="0"/>
          </a:xfrm>
          <a:prstGeom prst="straightConnector1">
            <a:avLst/>
          </a:prstGeom>
          <a:ln>
            <a:solidFill>
              <a:srgbClr val="F49C19"/>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p:nvPr/>
        </p:nvCxnSpPr>
        <p:spPr>
          <a:xfrm>
            <a:off x="3608546" y="1363028"/>
            <a:ext cx="851535" cy="0"/>
          </a:xfrm>
          <a:prstGeom prst="straightConnector1">
            <a:avLst/>
          </a:prstGeom>
          <a:ln>
            <a:solidFill>
              <a:srgbClr val="F49C19"/>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p:nvPr/>
        </p:nvCxnSpPr>
        <p:spPr>
          <a:xfrm>
            <a:off x="3608546" y="1751648"/>
            <a:ext cx="851535" cy="0"/>
          </a:xfrm>
          <a:prstGeom prst="straightConnector1">
            <a:avLst/>
          </a:prstGeom>
          <a:ln>
            <a:solidFill>
              <a:srgbClr val="F49C19"/>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a:off x="3608546" y="2141220"/>
            <a:ext cx="851535" cy="0"/>
          </a:xfrm>
          <a:prstGeom prst="straightConnector1">
            <a:avLst/>
          </a:prstGeom>
          <a:ln>
            <a:solidFill>
              <a:srgbClr val="F49C19"/>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p:nvPr/>
        </p:nvCxnSpPr>
        <p:spPr>
          <a:xfrm>
            <a:off x="3608546" y="2528411"/>
            <a:ext cx="851535" cy="0"/>
          </a:xfrm>
          <a:prstGeom prst="straightConnector1">
            <a:avLst/>
          </a:prstGeom>
          <a:ln>
            <a:solidFill>
              <a:srgbClr val="F49C19"/>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p:cNvCxnSpPr/>
          <p:nvPr/>
        </p:nvCxnSpPr>
        <p:spPr>
          <a:xfrm>
            <a:off x="3608546" y="2918936"/>
            <a:ext cx="851535" cy="0"/>
          </a:xfrm>
          <a:prstGeom prst="straightConnector1">
            <a:avLst/>
          </a:prstGeom>
          <a:ln>
            <a:solidFill>
              <a:srgbClr val="F49C19"/>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nvCxnSpPr>
        <p:spPr>
          <a:xfrm>
            <a:off x="3608546" y="3308509"/>
            <a:ext cx="851535" cy="0"/>
          </a:xfrm>
          <a:prstGeom prst="straightConnector1">
            <a:avLst/>
          </a:prstGeom>
          <a:ln>
            <a:solidFill>
              <a:srgbClr val="F49C19"/>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p:cNvCxnSpPr/>
          <p:nvPr/>
        </p:nvCxnSpPr>
        <p:spPr>
          <a:xfrm>
            <a:off x="3608546" y="3697605"/>
            <a:ext cx="851535" cy="0"/>
          </a:xfrm>
          <a:prstGeom prst="straightConnector1">
            <a:avLst/>
          </a:prstGeom>
          <a:ln>
            <a:solidFill>
              <a:srgbClr val="F49C19"/>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p:cNvCxnSpPr/>
          <p:nvPr/>
        </p:nvCxnSpPr>
        <p:spPr>
          <a:xfrm>
            <a:off x="3608546" y="4086225"/>
            <a:ext cx="851535" cy="0"/>
          </a:xfrm>
          <a:prstGeom prst="straightConnector1">
            <a:avLst/>
          </a:prstGeom>
          <a:ln>
            <a:solidFill>
              <a:srgbClr val="F49C19"/>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a:off x="3608546" y="4475321"/>
            <a:ext cx="851535" cy="0"/>
          </a:xfrm>
          <a:prstGeom prst="straightConnector1">
            <a:avLst/>
          </a:prstGeom>
          <a:ln>
            <a:solidFill>
              <a:srgbClr val="F49C19"/>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p:nvPr/>
        </p:nvCxnSpPr>
        <p:spPr>
          <a:xfrm>
            <a:off x="3608546" y="4864418"/>
            <a:ext cx="851535" cy="0"/>
          </a:xfrm>
          <a:prstGeom prst="straightConnector1">
            <a:avLst/>
          </a:prstGeom>
          <a:ln>
            <a:solidFill>
              <a:srgbClr val="F49C19"/>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a:off x="2243614" y="584835"/>
            <a:ext cx="384810" cy="0"/>
          </a:xfrm>
          <a:prstGeom prst="straightConnector1">
            <a:avLst/>
          </a:prstGeom>
          <a:ln>
            <a:solidFill>
              <a:srgbClr val="2FBDF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p:nvPr/>
        </p:nvCxnSpPr>
        <p:spPr>
          <a:xfrm>
            <a:off x="2246948" y="973931"/>
            <a:ext cx="384810" cy="0"/>
          </a:xfrm>
          <a:prstGeom prst="straightConnector1">
            <a:avLst/>
          </a:prstGeom>
          <a:ln>
            <a:solidFill>
              <a:srgbClr val="2FBDFF"/>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a:off x="2246948" y="1362551"/>
            <a:ext cx="384810" cy="0"/>
          </a:xfrm>
          <a:prstGeom prst="straightConnector1">
            <a:avLst/>
          </a:prstGeom>
          <a:ln>
            <a:solidFill>
              <a:srgbClr val="2FBDF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a:off x="2243614" y="1750695"/>
            <a:ext cx="384810" cy="0"/>
          </a:xfrm>
          <a:prstGeom prst="straightConnector1">
            <a:avLst/>
          </a:prstGeom>
          <a:ln>
            <a:solidFill>
              <a:srgbClr val="2FBDFF"/>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p:nvPr/>
        </p:nvCxnSpPr>
        <p:spPr>
          <a:xfrm>
            <a:off x="2246948" y="2139791"/>
            <a:ext cx="384810" cy="0"/>
          </a:xfrm>
          <a:prstGeom prst="straightConnector1">
            <a:avLst/>
          </a:prstGeom>
          <a:ln>
            <a:solidFill>
              <a:srgbClr val="2FBDFF"/>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p:nvPr/>
        </p:nvCxnSpPr>
        <p:spPr>
          <a:xfrm>
            <a:off x="2246948" y="2528411"/>
            <a:ext cx="384810" cy="0"/>
          </a:xfrm>
          <a:prstGeom prst="straightConnector1">
            <a:avLst/>
          </a:prstGeom>
          <a:ln>
            <a:solidFill>
              <a:srgbClr val="2FBDFF"/>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p:nvPr/>
        </p:nvCxnSpPr>
        <p:spPr>
          <a:xfrm>
            <a:off x="2243614" y="2919412"/>
            <a:ext cx="384810" cy="0"/>
          </a:xfrm>
          <a:prstGeom prst="straightConnector1">
            <a:avLst/>
          </a:prstGeom>
          <a:ln>
            <a:solidFill>
              <a:srgbClr val="2FBDFF"/>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接箭头连接符 105"/>
          <p:cNvCxnSpPr/>
          <p:nvPr/>
        </p:nvCxnSpPr>
        <p:spPr>
          <a:xfrm>
            <a:off x="2246948" y="3308509"/>
            <a:ext cx="384810" cy="0"/>
          </a:xfrm>
          <a:prstGeom prst="straightConnector1">
            <a:avLst/>
          </a:prstGeom>
          <a:ln>
            <a:solidFill>
              <a:srgbClr val="2FBDFF"/>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106"/>
          <p:cNvCxnSpPr/>
          <p:nvPr/>
        </p:nvCxnSpPr>
        <p:spPr>
          <a:xfrm>
            <a:off x="2246948" y="3697129"/>
            <a:ext cx="384810" cy="0"/>
          </a:xfrm>
          <a:prstGeom prst="straightConnector1">
            <a:avLst/>
          </a:prstGeom>
          <a:ln>
            <a:solidFill>
              <a:srgbClr val="2FBDFF"/>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p:nvPr/>
        </p:nvCxnSpPr>
        <p:spPr>
          <a:xfrm>
            <a:off x="2243614" y="4086701"/>
            <a:ext cx="384810" cy="0"/>
          </a:xfrm>
          <a:prstGeom prst="straightConnector1">
            <a:avLst/>
          </a:prstGeom>
          <a:ln>
            <a:solidFill>
              <a:srgbClr val="2FBDFF"/>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p:nvPr/>
        </p:nvCxnSpPr>
        <p:spPr>
          <a:xfrm>
            <a:off x="2246948" y="4475798"/>
            <a:ext cx="384810" cy="0"/>
          </a:xfrm>
          <a:prstGeom prst="straightConnector1">
            <a:avLst/>
          </a:prstGeom>
          <a:ln>
            <a:solidFill>
              <a:srgbClr val="2FBDFF"/>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p:nvPr/>
        </p:nvCxnSpPr>
        <p:spPr>
          <a:xfrm>
            <a:off x="2246948" y="4864418"/>
            <a:ext cx="384810" cy="0"/>
          </a:xfrm>
          <a:prstGeom prst="straightConnector1">
            <a:avLst/>
          </a:prstGeom>
          <a:ln>
            <a:solidFill>
              <a:srgbClr val="2FBDFF"/>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2243614" y="576263"/>
            <a:ext cx="0" cy="4288155"/>
          </a:xfrm>
          <a:prstGeom prst="line">
            <a:avLst/>
          </a:prstGeom>
          <a:ln>
            <a:solidFill>
              <a:srgbClr val="2FBDFF"/>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0" idx="6"/>
          </p:cNvCxnSpPr>
          <p:nvPr/>
        </p:nvCxnSpPr>
        <p:spPr>
          <a:xfrm>
            <a:off x="1928813" y="2572226"/>
            <a:ext cx="373856" cy="0"/>
          </a:xfrm>
          <a:prstGeom prst="line">
            <a:avLst/>
          </a:prstGeom>
          <a:ln>
            <a:solidFill>
              <a:srgbClr val="2FBD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4152935"/>
      </p:ext>
    </p:extLst>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25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53403" y="203359"/>
            <a:ext cx="2451259" cy="345281"/>
          </a:xfrm>
          <a:prstGeom prst="rect">
            <a:avLst/>
          </a:prstGeom>
          <a:noFill/>
        </p:spPr>
        <p:txBody>
          <a:bodyPr wrap="square" lIns="68580" tIns="34290" rIns="68580" bIns="34290" rtlCol="0">
            <a:spAutoFit/>
          </a:bodyPr>
          <a:lstStyle/>
          <a:p>
            <a:pPr algn="l"/>
            <a:r>
              <a:rPr lang="zh-CN" altLang="en-US" dirty="0">
                <a:solidFill>
                  <a:srgbClr val="1DA9FF"/>
                </a:solidFill>
                <a:latin typeface="微软雅黑" panose="020B0503020204020204" pitchFamily="34" charset="-122"/>
                <a:ea typeface="微软雅黑" panose="020B0503020204020204" pitchFamily="34" charset="-122"/>
                <a:cs typeface="Arial" panose="020B0604020202020204" pitchFamily="34" charset="0"/>
              </a:rPr>
              <a:t>线上零售模块</a:t>
            </a:r>
          </a:p>
        </p:txBody>
      </p:sp>
      <p:sp>
        <p:nvSpPr>
          <p:cNvPr id="10" name="椭圆 9"/>
          <p:cNvSpPr/>
          <p:nvPr/>
        </p:nvSpPr>
        <p:spPr>
          <a:xfrm>
            <a:off x="180023" y="1939767"/>
            <a:ext cx="1156811" cy="1156811"/>
          </a:xfrm>
          <a:prstGeom prst="ellipse">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200" dirty="0">
                <a:latin typeface="微软雅黑" panose="020B0503020204020204" pitchFamily="34" charset="-122"/>
                <a:ea typeface="微软雅黑" panose="020B0503020204020204" pitchFamily="34" charset="-122"/>
              </a:rPr>
              <a:t>线上零售</a:t>
            </a:r>
          </a:p>
          <a:p>
            <a:pPr algn="ctr"/>
            <a:r>
              <a:rPr lang="zh-CN" altLang="en-US" sz="1200" dirty="0">
                <a:latin typeface="微软雅黑" panose="020B0503020204020204" pitchFamily="34" charset="-122"/>
                <a:ea typeface="微软雅黑" panose="020B0503020204020204" pitchFamily="34" charset="-122"/>
              </a:rPr>
              <a:t>模块</a:t>
            </a:r>
          </a:p>
        </p:txBody>
      </p:sp>
      <p:sp>
        <p:nvSpPr>
          <p:cNvPr id="11" name="矩形 10"/>
          <p:cNvSpPr/>
          <p:nvPr/>
        </p:nvSpPr>
        <p:spPr>
          <a:xfrm>
            <a:off x="2090262" y="1509237"/>
            <a:ext cx="976789" cy="336709"/>
          </a:xfrm>
          <a:prstGeom prst="rect">
            <a:avLst/>
          </a:prstGeom>
          <a:solidFill>
            <a:srgbClr val="F49C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100" dirty="0">
                <a:latin typeface="微软雅黑" panose="020B0503020204020204" pitchFamily="34" charset="-122"/>
                <a:ea typeface="微软雅黑" panose="020B0503020204020204" pitchFamily="34" charset="-122"/>
              </a:rPr>
              <a:t>平台集成</a:t>
            </a:r>
          </a:p>
        </p:txBody>
      </p:sp>
      <p:sp>
        <p:nvSpPr>
          <p:cNvPr id="19" name="矩形 18"/>
          <p:cNvSpPr/>
          <p:nvPr/>
        </p:nvSpPr>
        <p:spPr>
          <a:xfrm>
            <a:off x="2096929" y="3086100"/>
            <a:ext cx="976789" cy="336709"/>
          </a:xfrm>
          <a:prstGeom prst="rect">
            <a:avLst/>
          </a:prstGeom>
          <a:solidFill>
            <a:srgbClr val="F49C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100">
                <a:latin typeface="微软雅黑" panose="020B0503020204020204" pitchFamily="34" charset="-122"/>
                <a:ea typeface="微软雅黑" panose="020B0503020204020204" pitchFamily="34" charset="-122"/>
              </a:rPr>
              <a:t>订单查看</a:t>
            </a:r>
          </a:p>
        </p:txBody>
      </p:sp>
      <p:sp>
        <p:nvSpPr>
          <p:cNvPr id="20" name="矩形 19"/>
          <p:cNvSpPr/>
          <p:nvPr/>
        </p:nvSpPr>
        <p:spPr>
          <a:xfrm>
            <a:off x="2097405" y="3475197"/>
            <a:ext cx="976789" cy="336709"/>
          </a:xfrm>
          <a:prstGeom prst="rect">
            <a:avLst/>
          </a:prstGeom>
          <a:solidFill>
            <a:srgbClr val="F49C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100">
                <a:latin typeface="微软雅黑" panose="020B0503020204020204" pitchFamily="34" charset="-122"/>
                <a:ea typeface="微软雅黑" panose="020B0503020204020204" pitchFamily="34" charset="-122"/>
              </a:rPr>
              <a:t>订单调度</a:t>
            </a:r>
          </a:p>
        </p:txBody>
      </p:sp>
      <p:sp>
        <p:nvSpPr>
          <p:cNvPr id="21" name="矩形 20"/>
          <p:cNvSpPr/>
          <p:nvPr/>
        </p:nvSpPr>
        <p:spPr>
          <a:xfrm>
            <a:off x="2097881" y="3864293"/>
            <a:ext cx="976789" cy="336709"/>
          </a:xfrm>
          <a:prstGeom prst="rect">
            <a:avLst/>
          </a:prstGeom>
          <a:solidFill>
            <a:srgbClr val="F49C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100">
                <a:latin typeface="微软雅黑" panose="020B0503020204020204" pitchFamily="34" charset="-122"/>
                <a:ea typeface="微软雅黑" panose="020B0503020204020204" pitchFamily="34" charset="-122"/>
              </a:rPr>
              <a:t>订单处理</a:t>
            </a:r>
          </a:p>
        </p:txBody>
      </p:sp>
      <p:sp>
        <p:nvSpPr>
          <p:cNvPr id="22" name="矩形 21"/>
          <p:cNvSpPr/>
          <p:nvPr/>
        </p:nvSpPr>
        <p:spPr>
          <a:xfrm>
            <a:off x="2098358" y="4253389"/>
            <a:ext cx="976789" cy="336709"/>
          </a:xfrm>
          <a:prstGeom prst="rect">
            <a:avLst/>
          </a:prstGeom>
          <a:solidFill>
            <a:srgbClr val="F49C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100">
                <a:latin typeface="微软雅黑" panose="020B0503020204020204" pitchFamily="34" charset="-122"/>
                <a:ea typeface="微软雅黑" panose="020B0503020204020204" pitchFamily="34" charset="-122"/>
              </a:rPr>
              <a:t>缺货商品</a:t>
            </a:r>
          </a:p>
        </p:txBody>
      </p:sp>
      <p:sp>
        <p:nvSpPr>
          <p:cNvPr id="23" name="矩形 22"/>
          <p:cNvSpPr/>
          <p:nvPr/>
        </p:nvSpPr>
        <p:spPr>
          <a:xfrm>
            <a:off x="2098358" y="4642485"/>
            <a:ext cx="976789" cy="336709"/>
          </a:xfrm>
          <a:prstGeom prst="rect">
            <a:avLst/>
          </a:prstGeom>
          <a:solidFill>
            <a:srgbClr val="F49C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100">
                <a:latin typeface="微软雅黑" panose="020B0503020204020204" pitchFamily="34" charset="-122"/>
                <a:ea typeface="微软雅黑" panose="020B0503020204020204" pitchFamily="34" charset="-122"/>
              </a:rPr>
              <a:t>跨境申报管理</a:t>
            </a:r>
          </a:p>
        </p:txBody>
      </p:sp>
      <p:sp>
        <p:nvSpPr>
          <p:cNvPr id="26" name="矩形 25"/>
          <p:cNvSpPr/>
          <p:nvPr/>
        </p:nvSpPr>
        <p:spPr>
          <a:xfrm>
            <a:off x="3921919" y="4642485"/>
            <a:ext cx="3471386" cy="336709"/>
          </a:xfrm>
          <a:prstGeom prst="rect">
            <a:avLst/>
          </a:prstGeom>
          <a:solidFill>
            <a:srgbClr val="C9EE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27" name="矩形 26"/>
          <p:cNvSpPr/>
          <p:nvPr/>
        </p:nvSpPr>
        <p:spPr>
          <a:xfrm>
            <a:off x="4030028" y="4703445"/>
            <a:ext cx="902970"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跨境电子口岸</a:t>
            </a:r>
          </a:p>
        </p:txBody>
      </p:sp>
      <p:sp>
        <p:nvSpPr>
          <p:cNvPr id="29" name="矩形 28"/>
          <p:cNvSpPr/>
          <p:nvPr/>
        </p:nvSpPr>
        <p:spPr>
          <a:xfrm>
            <a:off x="3921919" y="4253389"/>
            <a:ext cx="1104424" cy="336709"/>
          </a:xfrm>
          <a:prstGeom prst="rect">
            <a:avLst/>
          </a:prstGeom>
          <a:solidFill>
            <a:srgbClr val="C9EE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30" name="矩形 29"/>
          <p:cNvSpPr/>
          <p:nvPr/>
        </p:nvSpPr>
        <p:spPr>
          <a:xfrm>
            <a:off x="4030028" y="4314349"/>
            <a:ext cx="903446"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缺货商品统计</a:t>
            </a:r>
          </a:p>
        </p:txBody>
      </p:sp>
      <p:sp>
        <p:nvSpPr>
          <p:cNvPr id="34" name="矩形 33"/>
          <p:cNvSpPr/>
          <p:nvPr/>
        </p:nvSpPr>
        <p:spPr>
          <a:xfrm>
            <a:off x="3921919" y="3864293"/>
            <a:ext cx="3537585" cy="336709"/>
          </a:xfrm>
          <a:prstGeom prst="rect">
            <a:avLst/>
          </a:prstGeom>
          <a:solidFill>
            <a:srgbClr val="C9EE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35" name="矩形 34"/>
          <p:cNvSpPr/>
          <p:nvPr/>
        </p:nvSpPr>
        <p:spPr>
          <a:xfrm>
            <a:off x="4030027" y="3925253"/>
            <a:ext cx="743903"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待处理订单</a:t>
            </a:r>
          </a:p>
        </p:txBody>
      </p:sp>
      <p:sp>
        <p:nvSpPr>
          <p:cNvPr id="36" name="矩形 35"/>
          <p:cNvSpPr/>
          <p:nvPr/>
        </p:nvSpPr>
        <p:spPr>
          <a:xfrm>
            <a:off x="4832033" y="3925253"/>
            <a:ext cx="775335"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已处理订单</a:t>
            </a:r>
          </a:p>
        </p:txBody>
      </p:sp>
      <p:sp>
        <p:nvSpPr>
          <p:cNvPr id="38" name="矩形 37"/>
          <p:cNvSpPr/>
          <p:nvPr/>
        </p:nvSpPr>
        <p:spPr>
          <a:xfrm>
            <a:off x="3921919" y="3475197"/>
            <a:ext cx="1103948" cy="336709"/>
          </a:xfrm>
          <a:prstGeom prst="rect">
            <a:avLst/>
          </a:prstGeom>
          <a:solidFill>
            <a:srgbClr val="C9EE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39" name="矩形 38"/>
          <p:cNvSpPr/>
          <p:nvPr/>
        </p:nvSpPr>
        <p:spPr>
          <a:xfrm>
            <a:off x="4030028" y="3536157"/>
            <a:ext cx="903446"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dirty="0">
                <a:latin typeface="微软雅黑" panose="020B0503020204020204" pitchFamily="34" charset="-122"/>
                <a:ea typeface="微软雅黑" panose="020B0503020204020204" pitchFamily="34" charset="-122"/>
              </a:rPr>
              <a:t>分派订单</a:t>
            </a:r>
          </a:p>
        </p:txBody>
      </p:sp>
      <p:sp>
        <p:nvSpPr>
          <p:cNvPr id="41" name="矩形 40"/>
          <p:cNvSpPr/>
          <p:nvPr/>
        </p:nvSpPr>
        <p:spPr>
          <a:xfrm>
            <a:off x="3921919" y="3086100"/>
            <a:ext cx="3909060" cy="336709"/>
          </a:xfrm>
          <a:prstGeom prst="rect">
            <a:avLst/>
          </a:prstGeom>
          <a:solidFill>
            <a:srgbClr val="C9EE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42" name="矩形 41"/>
          <p:cNvSpPr/>
          <p:nvPr/>
        </p:nvSpPr>
        <p:spPr>
          <a:xfrm>
            <a:off x="4030028" y="3147060"/>
            <a:ext cx="687705"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当前订单</a:t>
            </a:r>
          </a:p>
        </p:txBody>
      </p:sp>
      <p:sp>
        <p:nvSpPr>
          <p:cNvPr id="76" name="矩形 75"/>
          <p:cNvSpPr/>
          <p:nvPr/>
        </p:nvSpPr>
        <p:spPr>
          <a:xfrm>
            <a:off x="3921919" y="362427"/>
            <a:ext cx="5158740" cy="2662714"/>
          </a:xfrm>
          <a:prstGeom prst="rect">
            <a:avLst/>
          </a:prstGeom>
          <a:solidFill>
            <a:srgbClr val="C9EE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a:latin typeface="微软雅黑" panose="020B0503020204020204" pitchFamily="34" charset="-122"/>
              <a:ea typeface="微软雅黑" panose="020B0503020204020204" pitchFamily="34" charset="-122"/>
            </a:endParaRPr>
          </a:p>
        </p:txBody>
      </p:sp>
      <p:cxnSp>
        <p:nvCxnSpPr>
          <p:cNvPr id="87" name="直接箭头连接符 86"/>
          <p:cNvCxnSpPr>
            <a:stCxn id="11" idx="3"/>
            <a:endCxn id="76" idx="1"/>
          </p:cNvCxnSpPr>
          <p:nvPr/>
        </p:nvCxnSpPr>
        <p:spPr>
          <a:xfrm>
            <a:off x="3067050" y="1624012"/>
            <a:ext cx="854869" cy="16193"/>
          </a:xfrm>
          <a:prstGeom prst="straightConnector1">
            <a:avLst/>
          </a:prstGeom>
          <a:ln>
            <a:solidFill>
              <a:srgbClr val="F49C19"/>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nvCxnSpPr>
        <p:spPr>
          <a:xfrm>
            <a:off x="3070384" y="3254693"/>
            <a:ext cx="851535" cy="0"/>
          </a:xfrm>
          <a:prstGeom prst="straightConnector1">
            <a:avLst/>
          </a:prstGeom>
          <a:ln>
            <a:solidFill>
              <a:srgbClr val="F49C19"/>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p:cNvCxnSpPr/>
          <p:nvPr/>
        </p:nvCxnSpPr>
        <p:spPr>
          <a:xfrm>
            <a:off x="3070384" y="3643789"/>
            <a:ext cx="851535" cy="0"/>
          </a:xfrm>
          <a:prstGeom prst="straightConnector1">
            <a:avLst/>
          </a:prstGeom>
          <a:ln>
            <a:solidFill>
              <a:srgbClr val="F49C19"/>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p:cNvCxnSpPr/>
          <p:nvPr/>
        </p:nvCxnSpPr>
        <p:spPr>
          <a:xfrm>
            <a:off x="3070384" y="4032409"/>
            <a:ext cx="851535" cy="0"/>
          </a:xfrm>
          <a:prstGeom prst="straightConnector1">
            <a:avLst/>
          </a:prstGeom>
          <a:ln>
            <a:solidFill>
              <a:srgbClr val="F49C19"/>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a:off x="3070384" y="4421505"/>
            <a:ext cx="851535" cy="0"/>
          </a:xfrm>
          <a:prstGeom prst="straightConnector1">
            <a:avLst/>
          </a:prstGeom>
          <a:ln>
            <a:solidFill>
              <a:srgbClr val="F49C19"/>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p:nvPr/>
        </p:nvCxnSpPr>
        <p:spPr>
          <a:xfrm>
            <a:off x="3070384" y="4810601"/>
            <a:ext cx="851535" cy="0"/>
          </a:xfrm>
          <a:prstGeom prst="straightConnector1">
            <a:avLst/>
          </a:prstGeom>
          <a:ln>
            <a:solidFill>
              <a:srgbClr val="F49C19"/>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a:off x="1702118" y="1677829"/>
            <a:ext cx="384810" cy="0"/>
          </a:xfrm>
          <a:prstGeom prst="straightConnector1">
            <a:avLst/>
          </a:prstGeom>
          <a:ln>
            <a:solidFill>
              <a:srgbClr val="2FBDFF"/>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接箭头连接符 105"/>
          <p:cNvCxnSpPr/>
          <p:nvPr/>
        </p:nvCxnSpPr>
        <p:spPr>
          <a:xfrm>
            <a:off x="1708785" y="3254693"/>
            <a:ext cx="384810" cy="0"/>
          </a:xfrm>
          <a:prstGeom prst="straightConnector1">
            <a:avLst/>
          </a:prstGeom>
          <a:ln>
            <a:solidFill>
              <a:srgbClr val="2FBDFF"/>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106"/>
          <p:cNvCxnSpPr/>
          <p:nvPr/>
        </p:nvCxnSpPr>
        <p:spPr>
          <a:xfrm>
            <a:off x="1708785" y="3643313"/>
            <a:ext cx="384810" cy="0"/>
          </a:xfrm>
          <a:prstGeom prst="straightConnector1">
            <a:avLst/>
          </a:prstGeom>
          <a:ln>
            <a:solidFill>
              <a:srgbClr val="2FBDFF"/>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p:nvPr/>
        </p:nvCxnSpPr>
        <p:spPr>
          <a:xfrm>
            <a:off x="1705451" y="4032885"/>
            <a:ext cx="384810" cy="0"/>
          </a:xfrm>
          <a:prstGeom prst="straightConnector1">
            <a:avLst/>
          </a:prstGeom>
          <a:ln>
            <a:solidFill>
              <a:srgbClr val="2FBDFF"/>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p:nvPr/>
        </p:nvCxnSpPr>
        <p:spPr>
          <a:xfrm>
            <a:off x="1708785" y="4421981"/>
            <a:ext cx="384810" cy="0"/>
          </a:xfrm>
          <a:prstGeom prst="straightConnector1">
            <a:avLst/>
          </a:prstGeom>
          <a:ln>
            <a:solidFill>
              <a:srgbClr val="2FBDFF"/>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p:nvPr/>
        </p:nvCxnSpPr>
        <p:spPr>
          <a:xfrm>
            <a:off x="1708785" y="4810601"/>
            <a:ext cx="384810" cy="0"/>
          </a:xfrm>
          <a:prstGeom prst="straightConnector1">
            <a:avLst/>
          </a:prstGeom>
          <a:ln>
            <a:solidFill>
              <a:srgbClr val="2FBDFF"/>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1705451" y="1691164"/>
            <a:ext cx="0" cy="3119438"/>
          </a:xfrm>
          <a:prstGeom prst="line">
            <a:avLst/>
          </a:prstGeom>
          <a:ln>
            <a:solidFill>
              <a:srgbClr val="2FBDFF"/>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0" idx="6"/>
          </p:cNvCxnSpPr>
          <p:nvPr/>
        </p:nvCxnSpPr>
        <p:spPr>
          <a:xfrm>
            <a:off x="1336834" y="2464594"/>
            <a:ext cx="373856" cy="0"/>
          </a:xfrm>
          <a:prstGeom prst="line">
            <a:avLst/>
          </a:prstGeom>
          <a:ln>
            <a:solidFill>
              <a:srgbClr val="2FBDFF"/>
            </a:solidFill>
          </a:ln>
        </p:spPr>
        <p:style>
          <a:lnRef idx="1">
            <a:schemeClr val="accent1"/>
          </a:lnRef>
          <a:fillRef idx="0">
            <a:schemeClr val="accent1"/>
          </a:fillRef>
          <a:effectRef idx="0">
            <a:schemeClr val="accent1"/>
          </a:effectRef>
          <a:fontRef idx="minor">
            <a:schemeClr val="tx1"/>
          </a:fontRef>
        </p:style>
      </p:cxnSp>
      <p:pic>
        <p:nvPicPr>
          <p:cNvPr id="113" name="图片 112" descr="AliExpress"/>
          <p:cNvPicPr>
            <a:picLocks noChangeAspect="1"/>
          </p:cNvPicPr>
          <p:nvPr/>
        </p:nvPicPr>
        <p:blipFill>
          <a:blip r:embed="rId2"/>
          <a:stretch>
            <a:fillRect/>
          </a:stretch>
        </p:blipFill>
        <p:spPr>
          <a:xfrm>
            <a:off x="4099084" y="469106"/>
            <a:ext cx="485775" cy="485775"/>
          </a:xfrm>
          <a:prstGeom prst="rect">
            <a:avLst/>
          </a:prstGeom>
          <a:effectLst>
            <a:outerShdw blurRad="50800" dist="38100" dir="5400000" algn="t" rotWithShape="0">
              <a:prstClr val="black">
                <a:alpha val="40000"/>
              </a:prstClr>
            </a:outerShdw>
          </a:effectLst>
        </p:spPr>
      </p:pic>
      <p:pic>
        <p:nvPicPr>
          <p:cNvPr id="114" name="图片 113" descr="eBay"/>
          <p:cNvPicPr>
            <a:picLocks noChangeAspect="1"/>
          </p:cNvPicPr>
          <p:nvPr/>
        </p:nvPicPr>
        <p:blipFill>
          <a:blip r:embed="rId3"/>
          <a:stretch>
            <a:fillRect/>
          </a:stretch>
        </p:blipFill>
        <p:spPr>
          <a:xfrm>
            <a:off x="4832033" y="469106"/>
            <a:ext cx="485775" cy="485775"/>
          </a:xfrm>
          <a:prstGeom prst="rect">
            <a:avLst/>
          </a:prstGeom>
          <a:ln>
            <a:noFill/>
          </a:ln>
          <a:effectLst>
            <a:outerShdw blurRad="50800" dist="38100" dir="5400000" algn="t" rotWithShape="0">
              <a:prstClr val="black">
                <a:alpha val="40000"/>
              </a:prstClr>
            </a:outerShdw>
          </a:effectLst>
        </p:spPr>
      </p:pic>
      <p:pic>
        <p:nvPicPr>
          <p:cNvPr id="115" name="图片 114" descr="Shopify"/>
          <p:cNvPicPr>
            <a:picLocks noChangeAspect="1"/>
          </p:cNvPicPr>
          <p:nvPr/>
        </p:nvPicPr>
        <p:blipFill>
          <a:blip r:embed="rId4"/>
          <a:stretch>
            <a:fillRect/>
          </a:stretch>
        </p:blipFill>
        <p:spPr>
          <a:xfrm>
            <a:off x="5564981" y="469106"/>
            <a:ext cx="485775" cy="485775"/>
          </a:xfrm>
          <a:prstGeom prst="rect">
            <a:avLst/>
          </a:prstGeom>
          <a:effectLst>
            <a:outerShdw blurRad="50800" dist="38100" dir="5400000" algn="t" rotWithShape="0">
              <a:prstClr val="black">
                <a:alpha val="40000"/>
              </a:prstClr>
            </a:outerShdw>
          </a:effectLst>
        </p:spPr>
      </p:pic>
      <p:pic>
        <p:nvPicPr>
          <p:cNvPr id="116" name="图片 115" descr="阿里巴巴"/>
          <p:cNvPicPr>
            <a:picLocks noChangeAspect="1"/>
          </p:cNvPicPr>
          <p:nvPr/>
        </p:nvPicPr>
        <p:blipFill>
          <a:blip r:embed="rId5"/>
          <a:stretch>
            <a:fillRect/>
          </a:stretch>
        </p:blipFill>
        <p:spPr>
          <a:xfrm>
            <a:off x="6297930" y="469106"/>
            <a:ext cx="485775" cy="485775"/>
          </a:xfrm>
          <a:prstGeom prst="rect">
            <a:avLst/>
          </a:prstGeom>
          <a:effectLst>
            <a:outerShdw blurRad="50800" dist="38100" dir="5400000" algn="t" rotWithShape="0">
              <a:prstClr val="black">
                <a:alpha val="40000"/>
              </a:prstClr>
            </a:outerShdw>
          </a:effectLst>
        </p:spPr>
      </p:pic>
      <p:pic>
        <p:nvPicPr>
          <p:cNvPr id="117" name="图片 116" descr="贝贝"/>
          <p:cNvPicPr>
            <a:picLocks noChangeAspect="1"/>
          </p:cNvPicPr>
          <p:nvPr/>
        </p:nvPicPr>
        <p:blipFill>
          <a:blip r:embed="rId6"/>
          <a:stretch>
            <a:fillRect/>
          </a:stretch>
        </p:blipFill>
        <p:spPr>
          <a:xfrm>
            <a:off x="7030879" y="469106"/>
            <a:ext cx="485775" cy="485775"/>
          </a:xfrm>
          <a:prstGeom prst="rect">
            <a:avLst/>
          </a:prstGeom>
          <a:effectLst>
            <a:outerShdw blurRad="50800" dist="38100" dir="5400000" algn="t" rotWithShape="0">
              <a:prstClr val="black">
                <a:alpha val="40000"/>
              </a:prstClr>
            </a:outerShdw>
          </a:effectLst>
        </p:spPr>
      </p:pic>
      <p:pic>
        <p:nvPicPr>
          <p:cNvPr id="118" name="图片 117" descr="当当"/>
          <p:cNvPicPr>
            <a:picLocks noChangeAspect="1"/>
          </p:cNvPicPr>
          <p:nvPr/>
        </p:nvPicPr>
        <p:blipFill>
          <a:blip r:embed="rId7"/>
          <a:stretch>
            <a:fillRect/>
          </a:stretch>
        </p:blipFill>
        <p:spPr>
          <a:xfrm>
            <a:off x="7763828" y="469106"/>
            <a:ext cx="485775" cy="485775"/>
          </a:xfrm>
          <a:prstGeom prst="rect">
            <a:avLst/>
          </a:prstGeom>
          <a:effectLst>
            <a:outerShdw blurRad="50800" dist="38100" dir="5400000" algn="t" rotWithShape="0">
              <a:prstClr val="black">
                <a:alpha val="40000"/>
              </a:prstClr>
            </a:outerShdw>
          </a:effectLst>
        </p:spPr>
      </p:pic>
      <p:pic>
        <p:nvPicPr>
          <p:cNvPr id="119" name="图片 118" descr="国美"/>
          <p:cNvPicPr>
            <a:picLocks noChangeAspect="1"/>
          </p:cNvPicPr>
          <p:nvPr/>
        </p:nvPicPr>
        <p:blipFill>
          <a:blip r:embed="rId8"/>
          <a:stretch>
            <a:fillRect/>
          </a:stretch>
        </p:blipFill>
        <p:spPr>
          <a:xfrm>
            <a:off x="8496776" y="469106"/>
            <a:ext cx="485775" cy="485775"/>
          </a:xfrm>
          <a:prstGeom prst="rect">
            <a:avLst/>
          </a:prstGeom>
          <a:effectLst>
            <a:outerShdw blurRad="50800" dist="38100" dir="5400000" algn="t" rotWithShape="0">
              <a:prstClr val="black">
                <a:alpha val="40000"/>
              </a:prstClr>
            </a:outerShdw>
          </a:effectLst>
        </p:spPr>
      </p:pic>
      <p:pic>
        <p:nvPicPr>
          <p:cNvPr id="120" name="图片 119" descr="京东"/>
          <p:cNvPicPr>
            <a:picLocks noChangeAspect="1"/>
          </p:cNvPicPr>
          <p:nvPr/>
        </p:nvPicPr>
        <p:blipFill>
          <a:blip r:embed="rId9"/>
          <a:stretch>
            <a:fillRect/>
          </a:stretch>
        </p:blipFill>
        <p:spPr>
          <a:xfrm>
            <a:off x="4099084" y="1101566"/>
            <a:ext cx="485775" cy="485775"/>
          </a:xfrm>
          <a:prstGeom prst="rect">
            <a:avLst/>
          </a:prstGeom>
          <a:effectLst>
            <a:outerShdw blurRad="50800" dist="38100" dir="5400000" algn="t" rotWithShape="0">
              <a:prstClr val="black">
                <a:alpha val="40000"/>
              </a:prstClr>
            </a:outerShdw>
          </a:effectLst>
        </p:spPr>
      </p:pic>
      <p:pic>
        <p:nvPicPr>
          <p:cNvPr id="121" name="图片 120" descr="京东到家"/>
          <p:cNvPicPr>
            <a:picLocks noChangeAspect="1"/>
          </p:cNvPicPr>
          <p:nvPr/>
        </p:nvPicPr>
        <p:blipFill>
          <a:blip r:embed="rId10"/>
          <a:stretch>
            <a:fillRect/>
          </a:stretch>
        </p:blipFill>
        <p:spPr>
          <a:xfrm>
            <a:off x="4832033" y="1101566"/>
            <a:ext cx="485775" cy="485775"/>
          </a:xfrm>
          <a:prstGeom prst="rect">
            <a:avLst/>
          </a:prstGeom>
          <a:effectLst>
            <a:outerShdw blurRad="50800" dist="38100" dir="5400000" algn="t" rotWithShape="0">
              <a:prstClr val="black">
                <a:alpha val="40000"/>
              </a:prstClr>
            </a:outerShdw>
          </a:effectLst>
        </p:spPr>
      </p:pic>
      <p:pic>
        <p:nvPicPr>
          <p:cNvPr id="122" name="图片 121" descr="考拉"/>
          <p:cNvPicPr>
            <a:picLocks noChangeAspect="1"/>
          </p:cNvPicPr>
          <p:nvPr/>
        </p:nvPicPr>
        <p:blipFill>
          <a:blip r:embed="rId11"/>
          <a:stretch>
            <a:fillRect/>
          </a:stretch>
        </p:blipFill>
        <p:spPr>
          <a:xfrm>
            <a:off x="5564981" y="1101566"/>
            <a:ext cx="485775" cy="485775"/>
          </a:xfrm>
          <a:prstGeom prst="rect">
            <a:avLst/>
          </a:prstGeom>
          <a:effectLst>
            <a:outerShdw blurRad="50800" dist="38100" dir="5400000" algn="t" rotWithShape="0">
              <a:prstClr val="black">
                <a:alpha val="40000"/>
              </a:prstClr>
            </a:outerShdw>
          </a:effectLst>
        </p:spPr>
      </p:pic>
      <p:pic>
        <p:nvPicPr>
          <p:cNvPr id="123" name="图片 122" descr="美丽说"/>
          <p:cNvPicPr>
            <a:picLocks noChangeAspect="1"/>
          </p:cNvPicPr>
          <p:nvPr/>
        </p:nvPicPr>
        <p:blipFill>
          <a:blip r:embed="rId12"/>
          <a:stretch>
            <a:fillRect/>
          </a:stretch>
        </p:blipFill>
        <p:spPr>
          <a:xfrm>
            <a:off x="6297930" y="1101566"/>
            <a:ext cx="485775" cy="485775"/>
          </a:xfrm>
          <a:prstGeom prst="rect">
            <a:avLst/>
          </a:prstGeom>
          <a:effectLst>
            <a:outerShdw blurRad="50800" dist="38100" dir="5400000" algn="t" rotWithShape="0">
              <a:prstClr val="black">
                <a:alpha val="40000"/>
              </a:prstClr>
            </a:outerShdw>
          </a:effectLst>
        </p:spPr>
      </p:pic>
      <p:pic>
        <p:nvPicPr>
          <p:cNvPr id="124" name="图片 123" descr="萌店"/>
          <p:cNvPicPr>
            <a:picLocks noChangeAspect="1"/>
          </p:cNvPicPr>
          <p:nvPr/>
        </p:nvPicPr>
        <p:blipFill>
          <a:blip r:embed="rId13"/>
          <a:stretch>
            <a:fillRect/>
          </a:stretch>
        </p:blipFill>
        <p:spPr>
          <a:xfrm>
            <a:off x="7030879" y="1101566"/>
            <a:ext cx="485775" cy="485775"/>
          </a:xfrm>
          <a:prstGeom prst="rect">
            <a:avLst/>
          </a:prstGeom>
          <a:effectLst>
            <a:outerShdw blurRad="50800" dist="38100" dir="5400000" algn="t" rotWithShape="0">
              <a:prstClr val="black">
                <a:alpha val="40000"/>
              </a:prstClr>
            </a:outerShdw>
          </a:effectLst>
        </p:spPr>
      </p:pic>
      <p:pic>
        <p:nvPicPr>
          <p:cNvPr id="125" name="图片 124" descr="蜜芽"/>
          <p:cNvPicPr>
            <a:picLocks noChangeAspect="1"/>
          </p:cNvPicPr>
          <p:nvPr/>
        </p:nvPicPr>
        <p:blipFill>
          <a:blip r:embed="rId14"/>
          <a:stretch>
            <a:fillRect/>
          </a:stretch>
        </p:blipFill>
        <p:spPr>
          <a:xfrm>
            <a:off x="7763828" y="1101566"/>
            <a:ext cx="485775" cy="485775"/>
          </a:xfrm>
          <a:prstGeom prst="rect">
            <a:avLst/>
          </a:prstGeom>
          <a:effectLst>
            <a:outerShdw blurRad="50800" dist="38100" dir="5400000" algn="t" rotWithShape="0">
              <a:prstClr val="black">
                <a:alpha val="40000"/>
              </a:prstClr>
            </a:outerShdw>
          </a:effectLst>
        </p:spPr>
      </p:pic>
      <p:pic>
        <p:nvPicPr>
          <p:cNvPr id="126" name="图片 125" descr="蘑菇街"/>
          <p:cNvPicPr>
            <a:picLocks noChangeAspect="1"/>
          </p:cNvPicPr>
          <p:nvPr/>
        </p:nvPicPr>
        <p:blipFill>
          <a:blip r:embed="rId15"/>
          <a:stretch>
            <a:fillRect/>
          </a:stretch>
        </p:blipFill>
        <p:spPr>
          <a:xfrm>
            <a:off x="8496776" y="1101566"/>
            <a:ext cx="485775" cy="485775"/>
          </a:xfrm>
          <a:prstGeom prst="rect">
            <a:avLst/>
          </a:prstGeom>
          <a:effectLst>
            <a:outerShdw blurRad="50800" dist="38100" dir="5400000" algn="t" rotWithShape="0">
              <a:prstClr val="black">
                <a:alpha val="40000"/>
              </a:prstClr>
            </a:outerShdw>
          </a:effectLst>
        </p:spPr>
      </p:pic>
      <p:pic>
        <p:nvPicPr>
          <p:cNvPr id="127" name="图片 126" descr="拍拍"/>
          <p:cNvPicPr>
            <a:picLocks noChangeAspect="1"/>
          </p:cNvPicPr>
          <p:nvPr/>
        </p:nvPicPr>
        <p:blipFill>
          <a:blip r:embed="rId16"/>
          <a:stretch>
            <a:fillRect/>
          </a:stretch>
        </p:blipFill>
        <p:spPr>
          <a:xfrm>
            <a:off x="4099084" y="1734026"/>
            <a:ext cx="485775" cy="485775"/>
          </a:xfrm>
          <a:prstGeom prst="rect">
            <a:avLst/>
          </a:prstGeom>
          <a:effectLst>
            <a:outerShdw blurRad="50800" dist="38100" dir="5400000" algn="t" rotWithShape="0">
              <a:prstClr val="black">
                <a:alpha val="40000"/>
              </a:prstClr>
            </a:outerShdw>
          </a:effectLst>
        </p:spPr>
      </p:pic>
      <p:pic>
        <p:nvPicPr>
          <p:cNvPr id="128" name="图片 127" descr="拼多多"/>
          <p:cNvPicPr>
            <a:picLocks noChangeAspect="1"/>
          </p:cNvPicPr>
          <p:nvPr/>
        </p:nvPicPr>
        <p:blipFill>
          <a:blip r:embed="rId17"/>
          <a:stretch>
            <a:fillRect/>
          </a:stretch>
        </p:blipFill>
        <p:spPr>
          <a:xfrm>
            <a:off x="4832033" y="1734026"/>
            <a:ext cx="485775" cy="485775"/>
          </a:xfrm>
          <a:prstGeom prst="rect">
            <a:avLst/>
          </a:prstGeom>
          <a:effectLst>
            <a:outerShdw blurRad="50800" dist="38100" dir="5400000" algn="t" rotWithShape="0">
              <a:prstClr val="black">
                <a:alpha val="40000"/>
              </a:prstClr>
            </a:outerShdw>
          </a:effectLst>
        </p:spPr>
      </p:pic>
      <p:pic>
        <p:nvPicPr>
          <p:cNvPr id="129" name="图片 128" descr="什么值得买"/>
          <p:cNvPicPr>
            <a:picLocks noChangeAspect="1"/>
          </p:cNvPicPr>
          <p:nvPr/>
        </p:nvPicPr>
        <p:blipFill>
          <a:blip r:embed="rId18"/>
          <a:stretch>
            <a:fillRect/>
          </a:stretch>
        </p:blipFill>
        <p:spPr>
          <a:xfrm>
            <a:off x="5564981" y="1734026"/>
            <a:ext cx="485775" cy="485775"/>
          </a:xfrm>
          <a:prstGeom prst="rect">
            <a:avLst/>
          </a:prstGeom>
          <a:effectLst>
            <a:outerShdw blurRad="50800" dist="38100" dir="5400000" algn="t" rotWithShape="0">
              <a:prstClr val="black">
                <a:alpha val="40000"/>
              </a:prstClr>
            </a:outerShdw>
          </a:effectLst>
        </p:spPr>
      </p:pic>
      <p:pic>
        <p:nvPicPr>
          <p:cNvPr id="130" name="图片 129" descr="苏宁易购"/>
          <p:cNvPicPr>
            <a:picLocks noChangeAspect="1"/>
          </p:cNvPicPr>
          <p:nvPr/>
        </p:nvPicPr>
        <p:blipFill>
          <a:blip r:embed="rId19"/>
          <a:stretch>
            <a:fillRect/>
          </a:stretch>
        </p:blipFill>
        <p:spPr>
          <a:xfrm>
            <a:off x="6297930" y="1734026"/>
            <a:ext cx="485775" cy="485775"/>
          </a:xfrm>
          <a:prstGeom prst="rect">
            <a:avLst/>
          </a:prstGeom>
          <a:effectLst>
            <a:outerShdw blurRad="50800" dist="38100" dir="5400000" algn="t" rotWithShape="0">
              <a:prstClr val="black">
                <a:alpha val="40000"/>
              </a:prstClr>
            </a:outerShdw>
          </a:effectLst>
        </p:spPr>
      </p:pic>
      <p:pic>
        <p:nvPicPr>
          <p:cNvPr id="131" name="图片 130" descr="淘宝"/>
          <p:cNvPicPr>
            <a:picLocks noChangeAspect="1"/>
          </p:cNvPicPr>
          <p:nvPr/>
        </p:nvPicPr>
        <p:blipFill>
          <a:blip r:embed="rId20"/>
          <a:stretch>
            <a:fillRect/>
          </a:stretch>
        </p:blipFill>
        <p:spPr>
          <a:xfrm>
            <a:off x="7030879" y="1734026"/>
            <a:ext cx="485775" cy="485775"/>
          </a:xfrm>
          <a:prstGeom prst="rect">
            <a:avLst/>
          </a:prstGeom>
          <a:effectLst>
            <a:outerShdw blurRad="50800" dist="38100" dir="5400000" algn="t" rotWithShape="0">
              <a:prstClr val="black">
                <a:alpha val="40000"/>
              </a:prstClr>
            </a:outerShdw>
          </a:effectLst>
        </p:spPr>
      </p:pic>
      <p:pic>
        <p:nvPicPr>
          <p:cNvPr id="132" name="图片 131" descr="天猫"/>
          <p:cNvPicPr>
            <a:picLocks noChangeAspect="1"/>
          </p:cNvPicPr>
          <p:nvPr/>
        </p:nvPicPr>
        <p:blipFill>
          <a:blip r:embed="rId21"/>
          <a:stretch>
            <a:fillRect/>
          </a:stretch>
        </p:blipFill>
        <p:spPr>
          <a:xfrm>
            <a:off x="7763828" y="1734026"/>
            <a:ext cx="485775" cy="485775"/>
          </a:xfrm>
          <a:prstGeom prst="rect">
            <a:avLst/>
          </a:prstGeom>
          <a:effectLst>
            <a:outerShdw blurRad="50800" dist="38100" dir="5400000" algn="t" rotWithShape="0">
              <a:prstClr val="black">
                <a:alpha val="40000"/>
              </a:prstClr>
            </a:outerShdw>
          </a:effectLst>
        </p:spPr>
      </p:pic>
      <p:pic>
        <p:nvPicPr>
          <p:cNvPr id="133" name="图片 132" descr="一号店"/>
          <p:cNvPicPr>
            <a:picLocks noChangeAspect="1"/>
          </p:cNvPicPr>
          <p:nvPr/>
        </p:nvPicPr>
        <p:blipFill>
          <a:blip r:embed="rId22"/>
          <a:stretch>
            <a:fillRect/>
          </a:stretch>
        </p:blipFill>
        <p:spPr>
          <a:xfrm>
            <a:off x="8496776" y="1734026"/>
            <a:ext cx="485775" cy="485775"/>
          </a:xfrm>
          <a:prstGeom prst="rect">
            <a:avLst/>
          </a:prstGeom>
          <a:effectLst>
            <a:outerShdw blurRad="50800" dist="38100" dir="5400000" algn="t" rotWithShape="0">
              <a:prstClr val="black">
                <a:alpha val="40000"/>
              </a:prstClr>
            </a:outerShdw>
          </a:effectLst>
        </p:spPr>
      </p:pic>
      <p:pic>
        <p:nvPicPr>
          <p:cNvPr id="134" name="图片 133" descr="微店"/>
          <p:cNvPicPr>
            <a:picLocks noChangeAspect="1"/>
          </p:cNvPicPr>
          <p:nvPr/>
        </p:nvPicPr>
        <p:blipFill>
          <a:blip r:embed="rId23"/>
          <a:stretch>
            <a:fillRect/>
          </a:stretch>
        </p:blipFill>
        <p:spPr>
          <a:xfrm>
            <a:off x="7763828" y="2366486"/>
            <a:ext cx="485775" cy="485775"/>
          </a:xfrm>
          <a:prstGeom prst="rect">
            <a:avLst/>
          </a:prstGeom>
          <a:effectLst>
            <a:outerShdw blurRad="50800" dist="38100" dir="5400000" algn="t" rotWithShape="0">
              <a:prstClr val="black">
                <a:alpha val="40000"/>
              </a:prstClr>
            </a:outerShdw>
          </a:effectLst>
        </p:spPr>
      </p:pic>
      <p:pic>
        <p:nvPicPr>
          <p:cNvPr id="135" name="图片 134" descr="微盟"/>
          <p:cNvPicPr>
            <a:picLocks noChangeAspect="1"/>
          </p:cNvPicPr>
          <p:nvPr/>
        </p:nvPicPr>
        <p:blipFill>
          <a:blip r:embed="rId24"/>
          <a:stretch>
            <a:fillRect/>
          </a:stretch>
        </p:blipFill>
        <p:spPr>
          <a:xfrm>
            <a:off x="4099084" y="2366486"/>
            <a:ext cx="485775" cy="485775"/>
          </a:xfrm>
          <a:prstGeom prst="rect">
            <a:avLst/>
          </a:prstGeom>
          <a:effectLst>
            <a:outerShdw blurRad="50800" dist="38100" dir="5400000" algn="t" rotWithShape="0">
              <a:prstClr val="black">
                <a:alpha val="40000"/>
              </a:prstClr>
            </a:outerShdw>
          </a:effectLst>
        </p:spPr>
      </p:pic>
      <p:pic>
        <p:nvPicPr>
          <p:cNvPr id="136" name="图片 135" descr="唯品会"/>
          <p:cNvPicPr>
            <a:picLocks noChangeAspect="1"/>
          </p:cNvPicPr>
          <p:nvPr/>
        </p:nvPicPr>
        <p:blipFill>
          <a:blip r:embed="rId25"/>
          <a:stretch>
            <a:fillRect/>
          </a:stretch>
        </p:blipFill>
        <p:spPr>
          <a:xfrm>
            <a:off x="4832033" y="2366486"/>
            <a:ext cx="485775" cy="485775"/>
          </a:xfrm>
          <a:prstGeom prst="rect">
            <a:avLst/>
          </a:prstGeom>
          <a:effectLst>
            <a:outerShdw blurRad="50800" dist="38100" dir="5400000" algn="t" rotWithShape="0">
              <a:prstClr val="black">
                <a:alpha val="40000"/>
              </a:prstClr>
            </a:outerShdw>
          </a:effectLst>
        </p:spPr>
      </p:pic>
      <p:pic>
        <p:nvPicPr>
          <p:cNvPr id="137" name="图片 136" descr="亚马逊"/>
          <p:cNvPicPr>
            <a:picLocks noChangeAspect="1"/>
          </p:cNvPicPr>
          <p:nvPr/>
        </p:nvPicPr>
        <p:blipFill>
          <a:blip r:embed="rId26"/>
          <a:stretch>
            <a:fillRect/>
          </a:stretch>
        </p:blipFill>
        <p:spPr>
          <a:xfrm>
            <a:off x="5564981" y="2366486"/>
            <a:ext cx="485775" cy="485775"/>
          </a:xfrm>
          <a:prstGeom prst="rect">
            <a:avLst/>
          </a:prstGeom>
          <a:effectLst>
            <a:outerShdw blurRad="50800" dist="38100" dir="5400000" algn="t" rotWithShape="0">
              <a:prstClr val="black">
                <a:alpha val="40000"/>
              </a:prstClr>
            </a:outerShdw>
          </a:effectLst>
        </p:spPr>
      </p:pic>
      <p:pic>
        <p:nvPicPr>
          <p:cNvPr id="138" name="图片 137" descr="严选"/>
          <p:cNvPicPr>
            <a:picLocks noChangeAspect="1"/>
          </p:cNvPicPr>
          <p:nvPr/>
        </p:nvPicPr>
        <p:blipFill>
          <a:blip r:embed="rId27"/>
          <a:stretch>
            <a:fillRect/>
          </a:stretch>
        </p:blipFill>
        <p:spPr>
          <a:xfrm>
            <a:off x="6297930" y="2366486"/>
            <a:ext cx="485775" cy="485775"/>
          </a:xfrm>
          <a:prstGeom prst="rect">
            <a:avLst/>
          </a:prstGeom>
          <a:effectLst>
            <a:outerShdw blurRad="50800" dist="38100" dir="5400000" algn="t" rotWithShape="0">
              <a:prstClr val="black">
                <a:alpha val="40000"/>
              </a:prstClr>
            </a:outerShdw>
          </a:effectLst>
        </p:spPr>
      </p:pic>
      <p:pic>
        <p:nvPicPr>
          <p:cNvPr id="139" name="图片 138" descr="易迅"/>
          <p:cNvPicPr>
            <a:picLocks noChangeAspect="1"/>
          </p:cNvPicPr>
          <p:nvPr/>
        </p:nvPicPr>
        <p:blipFill>
          <a:blip r:embed="rId28"/>
          <a:stretch>
            <a:fillRect/>
          </a:stretch>
        </p:blipFill>
        <p:spPr>
          <a:xfrm>
            <a:off x="7030879" y="2366486"/>
            <a:ext cx="485775" cy="485775"/>
          </a:xfrm>
          <a:prstGeom prst="rect">
            <a:avLst/>
          </a:prstGeom>
          <a:effectLst>
            <a:outerShdw blurRad="50800" dist="38100" dir="5400000" algn="t" rotWithShape="0">
              <a:prstClr val="black">
                <a:alpha val="40000"/>
              </a:prstClr>
            </a:outerShdw>
          </a:effectLst>
        </p:spPr>
      </p:pic>
      <p:pic>
        <p:nvPicPr>
          <p:cNvPr id="140" name="图片 139" descr="有赞"/>
          <p:cNvPicPr>
            <a:picLocks noChangeAspect="1"/>
          </p:cNvPicPr>
          <p:nvPr/>
        </p:nvPicPr>
        <p:blipFill>
          <a:blip r:embed="rId29"/>
          <a:stretch>
            <a:fillRect/>
          </a:stretch>
        </p:blipFill>
        <p:spPr>
          <a:xfrm>
            <a:off x="8496776" y="2366486"/>
            <a:ext cx="485775" cy="485775"/>
          </a:xfrm>
          <a:prstGeom prst="rect">
            <a:avLst/>
          </a:prstGeom>
          <a:effectLst>
            <a:outerShdw blurRad="50800" dist="38100" dir="5400000" algn="t" rotWithShape="0">
              <a:prstClr val="black">
                <a:alpha val="40000"/>
              </a:prstClr>
            </a:outerShdw>
          </a:effectLst>
        </p:spPr>
      </p:pic>
      <p:sp>
        <p:nvSpPr>
          <p:cNvPr id="142" name="矩形 141"/>
          <p:cNvSpPr/>
          <p:nvPr/>
        </p:nvSpPr>
        <p:spPr>
          <a:xfrm>
            <a:off x="4773930" y="3147060"/>
            <a:ext cx="687705"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新建订单</a:t>
            </a:r>
          </a:p>
        </p:txBody>
      </p:sp>
      <p:sp>
        <p:nvSpPr>
          <p:cNvPr id="143" name="矩形 142"/>
          <p:cNvSpPr/>
          <p:nvPr/>
        </p:nvSpPr>
        <p:spPr>
          <a:xfrm>
            <a:off x="5511165" y="3147060"/>
            <a:ext cx="786765"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订单暂存区</a:t>
            </a:r>
          </a:p>
        </p:txBody>
      </p:sp>
      <p:sp>
        <p:nvSpPr>
          <p:cNvPr id="144" name="矩形 143"/>
          <p:cNvSpPr/>
          <p:nvPr/>
        </p:nvSpPr>
        <p:spPr>
          <a:xfrm>
            <a:off x="6343174" y="3147060"/>
            <a:ext cx="687705"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历史订单</a:t>
            </a:r>
          </a:p>
        </p:txBody>
      </p:sp>
      <p:sp>
        <p:nvSpPr>
          <p:cNvPr id="145" name="矩形 144"/>
          <p:cNvSpPr/>
          <p:nvPr/>
        </p:nvSpPr>
        <p:spPr>
          <a:xfrm>
            <a:off x="7076122" y="3147060"/>
            <a:ext cx="687705"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归档订单</a:t>
            </a:r>
          </a:p>
        </p:txBody>
      </p:sp>
      <p:sp>
        <p:nvSpPr>
          <p:cNvPr id="146" name="矩形 145"/>
          <p:cNvSpPr/>
          <p:nvPr/>
        </p:nvSpPr>
        <p:spPr>
          <a:xfrm>
            <a:off x="5683092" y="3925253"/>
            <a:ext cx="891064"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复审异常订单</a:t>
            </a:r>
          </a:p>
        </p:txBody>
      </p:sp>
      <p:sp>
        <p:nvSpPr>
          <p:cNvPr id="147" name="矩形 146"/>
          <p:cNvSpPr/>
          <p:nvPr/>
        </p:nvSpPr>
        <p:spPr>
          <a:xfrm>
            <a:off x="6617970" y="3925253"/>
            <a:ext cx="775335"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本组的订单</a:t>
            </a:r>
          </a:p>
        </p:txBody>
      </p:sp>
      <p:sp>
        <p:nvSpPr>
          <p:cNvPr id="148" name="矩形 147"/>
          <p:cNvSpPr/>
          <p:nvPr/>
        </p:nvSpPr>
        <p:spPr>
          <a:xfrm>
            <a:off x="5025866" y="4703445"/>
            <a:ext cx="902970"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申报订单列表</a:t>
            </a:r>
          </a:p>
        </p:txBody>
      </p:sp>
      <p:sp>
        <p:nvSpPr>
          <p:cNvPr id="149" name="矩形 148"/>
          <p:cNvSpPr/>
          <p:nvPr/>
        </p:nvSpPr>
        <p:spPr>
          <a:xfrm>
            <a:off x="6004560" y="4703445"/>
            <a:ext cx="1273969"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申报单单状态列表</a:t>
            </a:r>
          </a:p>
        </p:txBody>
      </p:sp>
    </p:spTree>
    <p:extLst>
      <p:ext uri="{BB962C8B-B14F-4D97-AF65-F5344CB8AC3E}">
        <p14:creationId xmlns:p14="http://schemas.microsoft.com/office/powerpoint/2010/main" val="2130114423"/>
      </p:ext>
    </p:extLst>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25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矩形 85"/>
          <p:cNvSpPr/>
          <p:nvPr/>
        </p:nvSpPr>
        <p:spPr>
          <a:xfrm>
            <a:off x="7455694" y="744379"/>
            <a:ext cx="1571149" cy="336709"/>
          </a:xfrm>
          <a:prstGeom prst="rect">
            <a:avLst/>
          </a:prstGeom>
          <a:solidFill>
            <a:srgbClr val="C9EE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9" name="文本框 8"/>
          <p:cNvSpPr txBox="1"/>
          <p:nvPr/>
        </p:nvSpPr>
        <p:spPr>
          <a:xfrm>
            <a:off x="553403" y="203359"/>
            <a:ext cx="2451259" cy="345281"/>
          </a:xfrm>
          <a:prstGeom prst="rect">
            <a:avLst/>
          </a:prstGeom>
          <a:noFill/>
        </p:spPr>
        <p:txBody>
          <a:bodyPr wrap="square" lIns="68580" tIns="34290" rIns="68580" bIns="34290" rtlCol="0">
            <a:spAutoFit/>
          </a:bodyPr>
          <a:lstStyle/>
          <a:p>
            <a:pPr algn="l"/>
            <a:r>
              <a:rPr lang="zh-CN" altLang="en-US" dirty="0">
                <a:solidFill>
                  <a:srgbClr val="1DA9FF"/>
                </a:solidFill>
                <a:latin typeface="微软雅黑" panose="020B0503020204020204" pitchFamily="34" charset="-122"/>
                <a:ea typeface="微软雅黑" panose="020B0503020204020204" pitchFamily="34" charset="-122"/>
                <a:cs typeface="Arial" panose="020B0604020202020204" pitchFamily="34" charset="0"/>
              </a:rPr>
              <a:t>仓储模块</a:t>
            </a:r>
          </a:p>
        </p:txBody>
      </p:sp>
      <p:sp>
        <p:nvSpPr>
          <p:cNvPr id="10" name="椭圆 9"/>
          <p:cNvSpPr/>
          <p:nvPr/>
        </p:nvSpPr>
        <p:spPr>
          <a:xfrm>
            <a:off x="126207" y="1993583"/>
            <a:ext cx="1156811" cy="1156811"/>
          </a:xfrm>
          <a:prstGeom prst="ellipse">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200">
                <a:latin typeface="微软雅黑" panose="020B0503020204020204" pitchFamily="34" charset="-122"/>
                <a:ea typeface="微软雅黑" panose="020B0503020204020204" pitchFamily="34" charset="-122"/>
              </a:rPr>
              <a:t>仓储</a:t>
            </a:r>
          </a:p>
          <a:p>
            <a:pPr algn="ctr"/>
            <a:r>
              <a:rPr lang="zh-CN" altLang="en-US" sz="1200">
                <a:latin typeface="微软雅黑" panose="020B0503020204020204" pitchFamily="34" charset="-122"/>
                <a:ea typeface="微软雅黑" panose="020B0503020204020204" pitchFamily="34" charset="-122"/>
              </a:rPr>
              <a:t>模块</a:t>
            </a:r>
          </a:p>
        </p:txBody>
      </p:sp>
      <p:sp>
        <p:nvSpPr>
          <p:cNvPr id="11" name="矩形 10"/>
          <p:cNvSpPr/>
          <p:nvPr/>
        </p:nvSpPr>
        <p:spPr>
          <a:xfrm>
            <a:off x="2039779" y="416243"/>
            <a:ext cx="976789" cy="336709"/>
          </a:xfrm>
          <a:prstGeom prst="rect">
            <a:avLst/>
          </a:prstGeom>
          <a:solidFill>
            <a:srgbClr val="F49C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100">
                <a:latin typeface="微软雅黑" panose="020B0503020204020204" pitchFamily="34" charset="-122"/>
                <a:ea typeface="微软雅黑" panose="020B0503020204020204" pitchFamily="34" charset="-122"/>
              </a:rPr>
              <a:t>库位管理</a:t>
            </a:r>
            <a:endParaRPr lang="en-US" altLang="zh-CN" sz="1100">
              <a:latin typeface="微软雅黑" panose="020B0503020204020204" pitchFamily="34" charset="-122"/>
              <a:ea typeface="微软雅黑" panose="020B0503020204020204" pitchFamily="34" charset="-122"/>
            </a:endParaRPr>
          </a:p>
        </p:txBody>
      </p:sp>
      <p:sp>
        <p:nvSpPr>
          <p:cNvPr id="13" name="矩形 12"/>
          <p:cNvSpPr/>
          <p:nvPr/>
        </p:nvSpPr>
        <p:spPr>
          <a:xfrm>
            <a:off x="2040255" y="805339"/>
            <a:ext cx="976789" cy="336709"/>
          </a:xfrm>
          <a:prstGeom prst="rect">
            <a:avLst/>
          </a:prstGeom>
          <a:solidFill>
            <a:srgbClr val="F49C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100">
                <a:latin typeface="微软雅黑" panose="020B0503020204020204" pitchFamily="34" charset="-122"/>
                <a:ea typeface="微软雅黑" panose="020B0503020204020204" pitchFamily="34" charset="-122"/>
              </a:rPr>
              <a:t>入库管理</a:t>
            </a:r>
          </a:p>
        </p:txBody>
      </p:sp>
      <p:sp>
        <p:nvSpPr>
          <p:cNvPr id="14" name="矩形 13"/>
          <p:cNvSpPr/>
          <p:nvPr/>
        </p:nvSpPr>
        <p:spPr>
          <a:xfrm>
            <a:off x="2040732" y="1194435"/>
            <a:ext cx="976789" cy="336709"/>
          </a:xfrm>
          <a:prstGeom prst="rect">
            <a:avLst/>
          </a:prstGeom>
          <a:solidFill>
            <a:srgbClr val="F49C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100">
                <a:latin typeface="微软雅黑" panose="020B0503020204020204" pitchFamily="34" charset="-122"/>
                <a:ea typeface="微软雅黑" panose="020B0503020204020204" pitchFamily="34" charset="-122"/>
              </a:rPr>
              <a:t>出库管理</a:t>
            </a:r>
            <a:endParaRPr lang="en-US" altLang="zh-CN" sz="1100">
              <a:latin typeface="微软雅黑" panose="020B0503020204020204" pitchFamily="34" charset="-122"/>
              <a:ea typeface="微软雅黑" panose="020B0503020204020204" pitchFamily="34" charset="-122"/>
            </a:endParaRPr>
          </a:p>
        </p:txBody>
      </p:sp>
      <p:sp>
        <p:nvSpPr>
          <p:cNvPr id="15" name="矩形 14"/>
          <p:cNvSpPr/>
          <p:nvPr/>
        </p:nvSpPr>
        <p:spPr>
          <a:xfrm>
            <a:off x="2044542" y="1583532"/>
            <a:ext cx="976789" cy="336709"/>
          </a:xfrm>
          <a:prstGeom prst="rect">
            <a:avLst/>
          </a:prstGeom>
          <a:solidFill>
            <a:srgbClr val="F49C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100">
                <a:latin typeface="微软雅黑" panose="020B0503020204020204" pitchFamily="34" charset="-122"/>
                <a:ea typeface="微软雅黑" panose="020B0503020204020204" pitchFamily="34" charset="-122"/>
              </a:rPr>
              <a:t>库存管理</a:t>
            </a:r>
            <a:endParaRPr lang="en-US" altLang="zh-CN" sz="1100">
              <a:latin typeface="微软雅黑" panose="020B0503020204020204" pitchFamily="34" charset="-122"/>
              <a:ea typeface="微软雅黑" panose="020B0503020204020204" pitchFamily="34" charset="-122"/>
            </a:endParaRPr>
          </a:p>
        </p:txBody>
      </p:sp>
      <p:sp>
        <p:nvSpPr>
          <p:cNvPr id="16" name="矩形 15"/>
          <p:cNvSpPr/>
          <p:nvPr/>
        </p:nvSpPr>
        <p:spPr>
          <a:xfrm>
            <a:off x="2041684" y="1972628"/>
            <a:ext cx="976789" cy="336709"/>
          </a:xfrm>
          <a:prstGeom prst="rect">
            <a:avLst/>
          </a:prstGeom>
          <a:solidFill>
            <a:srgbClr val="F49C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100">
                <a:latin typeface="微软雅黑" panose="020B0503020204020204" pitchFamily="34" charset="-122"/>
                <a:ea typeface="微软雅黑" panose="020B0503020204020204" pitchFamily="34" charset="-122"/>
              </a:rPr>
              <a:t>盘点管理</a:t>
            </a:r>
            <a:endParaRPr lang="en-US" altLang="zh-CN" sz="1100">
              <a:latin typeface="微软雅黑" panose="020B0503020204020204" pitchFamily="34" charset="-122"/>
              <a:ea typeface="微软雅黑" panose="020B0503020204020204" pitchFamily="34" charset="-122"/>
            </a:endParaRPr>
          </a:p>
        </p:txBody>
      </p:sp>
      <p:sp>
        <p:nvSpPr>
          <p:cNvPr id="17" name="矩形 16"/>
          <p:cNvSpPr/>
          <p:nvPr/>
        </p:nvSpPr>
        <p:spPr>
          <a:xfrm>
            <a:off x="2042160" y="2361724"/>
            <a:ext cx="976789" cy="336709"/>
          </a:xfrm>
          <a:prstGeom prst="rect">
            <a:avLst/>
          </a:prstGeom>
          <a:solidFill>
            <a:srgbClr val="F49C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100">
                <a:latin typeface="微软雅黑" panose="020B0503020204020204" pitchFamily="34" charset="-122"/>
                <a:ea typeface="微软雅黑" panose="020B0503020204020204" pitchFamily="34" charset="-122"/>
              </a:rPr>
              <a:t>日常管理</a:t>
            </a:r>
            <a:endParaRPr lang="en-US" altLang="zh-CN" sz="1100">
              <a:latin typeface="微软雅黑" panose="020B0503020204020204" pitchFamily="34" charset="-122"/>
              <a:ea typeface="微软雅黑" panose="020B0503020204020204" pitchFamily="34" charset="-122"/>
            </a:endParaRPr>
          </a:p>
        </p:txBody>
      </p:sp>
      <p:sp>
        <p:nvSpPr>
          <p:cNvPr id="18" name="矩形 17"/>
          <p:cNvSpPr/>
          <p:nvPr/>
        </p:nvSpPr>
        <p:spPr>
          <a:xfrm>
            <a:off x="2042636" y="2750820"/>
            <a:ext cx="976789" cy="336709"/>
          </a:xfrm>
          <a:prstGeom prst="rect">
            <a:avLst/>
          </a:prstGeom>
          <a:solidFill>
            <a:srgbClr val="F49C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100">
                <a:latin typeface="微软雅黑" panose="020B0503020204020204" pitchFamily="34" charset="-122"/>
                <a:ea typeface="微软雅黑" panose="020B0503020204020204" pitchFamily="34" charset="-122"/>
              </a:rPr>
              <a:t>发货退单</a:t>
            </a:r>
          </a:p>
        </p:txBody>
      </p:sp>
      <p:sp>
        <p:nvSpPr>
          <p:cNvPr id="19" name="矩形 18"/>
          <p:cNvSpPr/>
          <p:nvPr/>
        </p:nvSpPr>
        <p:spPr>
          <a:xfrm>
            <a:off x="2043113" y="3139916"/>
            <a:ext cx="976789" cy="336709"/>
          </a:xfrm>
          <a:prstGeom prst="rect">
            <a:avLst/>
          </a:prstGeom>
          <a:solidFill>
            <a:srgbClr val="F49C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100">
                <a:latin typeface="微软雅黑" panose="020B0503020204020204" pitchFamily="34" charset="-122"/>
                <a:ea typeface="微软雅黑" panose="020B0503020204020204" pitchFamily="34" charset="-122"/>
              </a:rPr>
              <a:t>物料分配</a:t>
            </a:r>
          </a:p>
        </p:txBody>
      </p:sp>
      <p:sp>
        <p:nvSpPr>
          <p:cNvPr id="20" name="矩形 19"/>
          <p:cNvSpPr/>
          <p:nvPr/>
        </p:nvSpPr>
        <p:spPr>
          <a:xfrm>
            <a:off x="2043589" y="3529013"/>
            <a:ext cx="976789" cy="336709"/>
          </a:xfrm>
          <a:prstGeom prst="rect">
            <a:avLst/>
          </a:prstGeom>
          <a:solidFill>
            <a:srgbClr val="F49C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100">
                <a:latin typeface="微软雅黑" panose="020B0503020204020204" pitchFamily="34" charset="-122"/>
                <a:ea typeface="微软雅黑" panose="020B0503020204020204" pitchFamily="34" charset="-122"/>
              </a:rPr>
              <a:t>货品预占流水</a:t>
            </a:r>
          </a:p>
        </p:txBody>
      </p:sp>
      <p:sp>
        <p:nvSpPr>
          <p:cNvPr id="21" name="矩形 20"/>
          <p:cNvSpPr/>
          <p:nvPr/>
        </p:nvSpPr>
        <p:spPr>
          <a:xfrm>
            <a:off x="2044065" y="3918109"/>
            <a:ext cx="976789" cy="336709"/>
          </a:xfrm>
          <a:prstGeom prst="rect">
            <a:avLst/>
          </a:prstGeom>
          <a:solidFill>
            <a:srgbClr val="F49C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100">
                <a:latin typeface="微软雅黑" panose="020B0503020204020204" pitchFamily="34" charset="-122"/>
                <a:ea typeface="微软雅黑" panose="020B0503020204020204" pitchFamily="34" charset="-122"/>
              </a:rPr>
              <a:t>采购单</a:t>
            </a:r>
          </a:p>
        </p:txBody>
      </p:sp>
      <p:sp>
        <p:nvSpPr>
          <p:cNvPr id="22" name="矩形 21"/>
          <p:cNvSpPr/>
          <p:nvPr/>
        </p:nvSpPr>
        <p:spPr>
          <a:xfrm>
            <a:off x="2044542" y="4307205"/>
            <a:ext cx="976789" cy="336709"/>
          </a:xfrm>
          <a:prstGeom prst="rect">
            <a:avLst/>
          </a:prstGeom>
          <a:solidFill>
            <a:srgbClr val="F49C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100">
                <a:latin typeface="微软雅黑" panose="020B0503020204020204" pitchFamily="34" charset="-122"/>
                <a:ea typeface="微软雅黑" panose="020B0503020204020204" pitchFamily="34" charset="-122"/>
              </a:rPr>
              <a:t>仓内作业单</a:t>
            </a:r>
          </a:p>
        </p:txBody>
      </p:sp>
      <p:sp>
        <p:nvSpPr>
          <p:cNvPr id="23" name="矩形 22"/>
          <p:cNvSpPr/>
          <p:nvPr/>
        </p:nvSpPr>
        <p:spPr>
          <a:xfrm>
            <a:off x="2044542" y="4696302"/>
            <a:ext cx="976789" cy="336709"/>
          </a:xfrm>
          <a:prstGeom prst="rect">
            <a:avLst/>
          </a:prstGeom>
          <a:solidFill>
            <a:srgbClr val="F49C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100">
                <a:latin typeface="微软雅黑" panose="020B0503020204020204" pitchFamily="34" charset="-122"/>
                <a:ea typeface="微软雅黑" panose="020B0503020204020204" pitchFamily="34" charset="-122"/>
              </a:rPr>
              <a:t>其他事务</a:t>
            </a:r>
          </a:p>
        </p:txBody>
      </p:sp>
      <p:sp>
        <p:nvSpPr>
          <p:cNvPr id="26" name="矩形 25"/>
          <p:cNvSpPr/>
          <p:nvPr/>
        </p:nvSpPr>
        <p:spPr>
          <a:xfrm>
            <a:off x="3868103" y="4696302"/>
            <a:ext cx="1503045" cy="336709"/>
          </a:xfrm>
          <a:prstGeom prst="rect">
            <a:avLst/>
          </a:prstGeom>
          <a:solidFill>
            <a:srgbClr val="C9EE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27" name="矩形 26"/>
          <p:cNvSpPr/>
          <p:nvPr/>
        </p:nvSpPr>
        <p:spPr>
          <a:xfrm>
            <a:off x="3976211" y="4757262"/>
            <a:ext cx="623888"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调账</a:t>
            </a:r>
          </a:p>
        </p:txBody>
      </p:sp>
      <p:sp>
        <p:nvSpPr>
          <p:cNvPr id="28" name="矩形 27"/>
          <p:cNvSpPr/>
          <p:nvPr/>
        </p:nvSpPr>
        <p:spPr>
          <a:xfrm>
            <a:off x="4663916" y="4757262"/>
            <a:ext cx="623888"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报残</a:t>
            </a:r>
          </a:p>
        </p:txBody>
      </p:sp>
      <p:sp>
        <p:nvSpPr>
          <p:cNvPr id="29" name="矩形 28"/>
          <p:cNvSpPr/>
          <p:nvPr/>
        </p:nvSpPr>
        <p:spPr>
          <a:xfrm>
            <a:off x="3868103" y="4307205"/>
            <a:ext cx="2748915" cy="336709"/>
          </a:xfrm>
          <a:prstGeom prst="rect">
            <a:avLst/>
          </a:prstGeom>
          <a:solidFill>
            <a:srgbClr val="C9EE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30" name="矩形 29"/>
          <p:cNvSpPr/>
          <p:nvPr/>
        </p:nvSpPr>
        <p:spPr>
          <a:xfrm>
            <a:off x="3976212" y="4368165"/>
            <a:ext cx="903446"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调拨出库列表</a:t>
            </a:r>
          </a:p>
        </p:txBody>
      </p:sp>
      <p:sp>
        <p:nvSpPr>
          <p:cNvPr id="32" name="矩形 31"/>
          <p:cNvSpPr/>
          <p:nvPr/>
        </p:nvSpPr>
        <p:spPr>
          <a:xfrm>
            <a:off x="4942047" y="4368165"/>
            <a:ext cx="903446"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调拨入库列表</a:t>
            </a:r>
          </a:p>
        </p:txBody>
      </p:sp>
      <p:sp>
        <p:nvSpPr>
          <p:cNvPr id="33" name="矩形 32"/>
          <p:cNvSpPr/>
          <p:nvPr/>
        </p:nvSpPr>
        <p:spPr>
          <a:xfrm>
            <a:off x="5919312" y="4368165"/>
            <a:ext cx="600551"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库内转储</a:t>
            </a:r>
          </a:p>
        </p:txBody>
      </p:sp>
      <p:sp>
        <p:nvSpPr>
          <p:cNvPr id="34" name="矩形 33"/>
          <p:cNvSpPr/>
          <p:nvPr/>
        </p:nvSpPr>
        <p:spPr>
          <a:xfrm>
            <a:off x="3868103" y="3918109"/>
            <a:ext cx="2051209" cy="336709"/>
          </a:xfrm>
          <a:prstGeom prst="rect">
            <a:avLst/>
          </a:prstGeom>
          <a:solidFill>
            <a:srgbClr val="C9EE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35" name="矩形 34"/>
          <p:cNvSpPr/>
          <p:nvPr/>
        </p:nvSpPr>
        <p:spPr>
          <a:xfrm>
            <a:off x="3976212" y="3979069"/>
            <a:ext cx="903446"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采购订单列表</a:t>
            </a:r>
          </a:p>
        </p:txBody>
      </p:sp>
      <p:sp>
        <p:nvSpPr>
          <p:cNvPr id="36" name="矩形 35"/>
          <p:cNvSpPr/>
          <p:nvPr/>
        </p:nvSpPr>
        <p:spPr>
          <a:xfrm>
            <a:off x="4942047" y="3979069"/>
            <a:ext cx="903446"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采购退货列表</a:t>
            </a:r>
          </a:p>
        </p:txBody>
      </p:sp>
      <p:sp>
        <p:nvSpPr>
          <p:cNvPr id="38" name="矩形 37"/>
          <p:cNvSpPr/>
          <p:nvPr/>
        </p:nvSpPr>
        <p:spPr>
          <a:xfrm>
            <a:off x="3868102" y="3529013"/>
            <a:ext cx="1103948" cy="336709"/>
          </a:xfrm>
          <a:prstGeom prst="rect">
            <a:avLst/>
          </a:prstGeom>
          <a:solidFill>
            <a:srgbClr val="C9EE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39" name="矩形 38"/>
          <p:cNvSpPr/>
          <p:nvPr/>
        </p:nvSpPr>
        <p:spPr>
          <a:xfrm>
            <a:off x="3976212" y="3589973"/>
            <a:ext cx="903446"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货品预占流水</a:t>
            </a:r>
          </a:p>
        </p:txBody>
      </p:sp>
      <p:sp>
        <p:nvSpPr>
          <p:cNvPr id="41" name="矩形 40"/>
          <p:cNvSpPr/>
          <p:nvPr/>
        </p:nvSpPr>
        <p:spPr>
          <a:xfrm>
            <a:off x="3868102" y="3139916"/>
            <a:ext cx="1103948" cy="336709"/>
          </a:xfrm>
          <a:prstGeom prst="rect">
            <a:avLst/>
          </a:prstGeom>
          <a:solidFill>
            <a:srgbClr val="C9EE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42" name="矩形 41"/>
          <p:cNvSpPr/>
          <p:nvPr/>
        </p:nvSpPr>
        <p:spPr>
          <a:xfrm>
            <a:off x="3976212" y="3200876"/>
            <a:ext cx="903446"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基础物料分配</a:t>
            </a:r>
          </a:p>
        </p:txBody>
      </p:sp>
      <p:sp>
        <p:nvSpPr>
          <p:cNvPr id="44" name="矩形 43"/>
          <p:cNvSpPr/>
          <p:nvPr/>
        </p:nvSpPr>
        <p:spPr>
          <a:xfrm>
            <a:off x="3868103" y="2750820"/>
            <a:ext cx="2903696" cy="336709"/>
          </a:xfrm>
          <a:prstGeom prst="rect">
            <a:avLst/>
          </a:prstGeom>
          <a:solidFill>
            <a:srgbClr val="C9EE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45" name="矩形 44"/>
          <p:cNvSpPr/>
          <p:nvPr/>
        </p:nvSpPr>
        <p:spPr>
          <a:xfrm>
            <a:off x="3976211" y="2811780"/>
            <a:ext cx="750570"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发货单列表</a:t>
            </a:r>
          </a:p>
        </p:txBody>
      </p:sp>
      <p:sp>
        <p:nvSpPr>
          <p:cNvPr id="46" name="矩形 45"/>
          <p:cNvSpPr/>
          <p:nvPr/>
        </p:nvSpPr>
        <p:spPr>
          <a:xfrm>
            <a:off x="4790599" y="2811780"/>
            <a:ext cx="750570"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退货单列表</a:t>
            </a:r>
          </a:p>
        </p:txBody>
      </p:sp>
      <p:sp>
        <p:nvSpPr>
          <p:cNvPr id="47" name="矩形 46"/>
          <p:cNvSpPr/>
          <p:nvPr/>
        </p:nvSpPr>
        <p:spPr>
          <a:xfrm>
            <a:off x="5604986" y="2811780"/>
            <a:ext cx="1079183"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取消发货单列表</a:t>
            </a:r>
          </a:p>
        </p:txBody>
      </p:sp>
      <p:sp>
        <p:nvSpPr>
          <p:cNvPr id="48" name="矩形 47"/>
          <p:cNvSpPr/>
          <p:nvPr/>
        </p:nvSpPr>
        <p:spPr>
          <a:xfrm>
            <a:off x="3868102" y="2360295"/>
            <a:ext cx="3631883" cy="336709"/>
          </a:xfrm>
          <a:prstGeom prst="rect">
            <a:avLst/>
          </a:prstGeom>
          <a:solidFill>
            <a:srgbClr val="C9EE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49" name="矩形 48"/>
          <p:cNvSpPr/>
          <p:nvPr/>
        </p:nvSpPr>
        <p:spPr>
          <a:xfrm>
            <a:off x="3976212" y="2421255"/>
            <a:ext cx="688181"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逐单质检</a:t>
            </a:r>
          </a:p>
        </p:txBody>
      </p:sp>
      <p:sp>
        <p:nvSpPr>
          <p:cNvPr id="50" name="矩形 49"/>
          <p:cNvSpPr/>
          <p:nvPr/>
        </p:nvSpPr>
        <p:spPr>
          <a:xfrm>
            <a:off x="4726781" y="2421255"/>
            <a:ext cx="629603"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质检单据</a:t>
            </a:r>
          </a:p>
        </p:txBody>
      </p:sp>
      <p:sp>
        <p:nvSpPr>
          <p:cNvPr id="52" name="矩形 51"/>
          <p:cNvSpPr/>
          <p:nvPr/>
        </p:nvSpPr>
        <p:spPr>
          <a:xfrm>
            <a:off x="5419725" y="2421255"/>
            <a:ext cx="629603"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货品上架</a:t>
            </a:r>
          </a:p>
        </p:txBody>
      </p:sp>
      <p:sp>
        <p:nvSpPr>
          <p:cNvPr id="53" name="矩形 52"/>
          <p:cNvSpPr/>
          <p:nvPr/>
        </p:nvSpPr>
        <p:spPr>
          <a:xfrm>
            <a:off x="6098381" y="2421255"/>
            <a:ext cx="629603"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货位管理</a:t>
            </a:r>
          </a:p>
        </p:txBody>
      </p:sp>
      <p:sp>
        <p:nvSpPr>
          <p:cNvPr id="54" name="矩形 53"/>
          <p:cNvSpPr/>
          <p:nvPr/>
        </p:nvSpPr>
        <p:spPr>
          <a:xfrm>
            <a:off x="6771799" y="2421255"/>
            <a:ext cx="629603"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货位整理</a:t>
            </a:r>
          </a:p>
        </p:txBody>
      </p:sp>
      <p:sp>
        <p:nvSpPr>
          <p:cNvPr id="55" name="矩形 54"/>
          <p:cNvSpPr/>
          <p:nvPr/>
        </p:nvSpPr>
        <p:spPr>
          <a:xfrm>
            <a:off x="3868103" y="1972628"/>
            <a:ext cx="2903696" cy="336709"/>
          </a:xfrm>
          <a:prstGeom prst="rect">
            <a:avLst/>
          </a:prstGeom>
          <a:solidFill>
            <a:srgbClr val="C9EE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56" name="矩形 55"/>
          <p:cNvSpPr/>
          <p:nvPr/>
        </p:nvSpPr>
        <p:spPr>
          <a:xfrm>
            <a:off x="3976211" y="2033588"/>
            <a:ext cx="750570"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导入中盘点</a:t>
            </a:r>
          </a:p>
        </p:txBody>
      </p:sp>
      <p:sp>
        <p:nvSpPr>
          <p:cNvPr id="57" name="矩形 56"/>
          <p:cNvSpPr/>
          <p:nvPr/>
        </p:nvSpPr>
        <p:spPr>
          <a:xfrm>
            <a:off x="4790599" y="2033588"/>
            <a:ext cx="750570"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盘点</a:t>
            </a:r>
          </a:p>
        </p:txBody>
      </p:sp>
      <p:sp>
        <p:nvSpPr>
          <p:cNvPr id="58" name="矩形 57"/>
          <p:cNvSpPr/>
          <p:nvPr/>
        </p:nvSpPr>
        <p:spPr>
          <a:xfrm>
            <a:off x="5604986" y="2033588"/>
            <a:ext cx="1079183"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盘点确认</a:t>
            </a:r>
          </a:p>
        </p:txBody>
      </p:sp>
      <p:sp>
        <p:nvSpPr>
          <p:cNvPr id="59" name="矩形 58"/>
          <p:cNvSpPr/>
          <p:nvPr/>
        </p:nvSpPr>
        <p:spPr>
          <a:xfrm>
            <a:off x="3868103" y="1583532"/>
            <a:ext cx="3457099" cy="336709"/>
          </a:xfrm>
          <a:prstGeom prst="rect">
            <a:avLst/>
          </a:prstGeom>
          <a:solidFill>
            <a:srgbClr val="C9EE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60" name="矩形 59"/>
          <p:cNvSpPr/>
          <p:nvPr/>
        </p:nvSpPr>
        <p:spPr>
          <a:xfrm>
            <a:off x="3976212" y="1644492"/>
            <a:ext cx="688181"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库存总览</a:t>
            </a:r>
          </a:p>
        </p:txBody>
      </p:sp>
      <p:sp>
        <p:nvSpPr>
          <p:cNvPr id="61" name="矩形 60"/>
          <p:cNvSpPr/>
          <p:nvPr/>
        </p:nvSpPr>
        <p:spPr>
          <a:xfrm>
            <a:off x="4726781" y="1644492"/>
            <a:ext cx="629603"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库存表</a:t>
            </a:r>
          </a:p>
        </p:txBody>
      </p:sp>
      <p:sp>
        <p:nvSpPr>
          <p:cNvPr id="62" name="矩形 61"/>
          <p:cNvSpPr/>
          <p:nvPr/>
        </p:nvSpPr>
        <p:spPr>
          <a:xfrm>
            <a:off x="5419725" y="1644492"/>
            <a:ext cx="629603"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库存查询</a:t>
            </a:r>
          </a:p>
        </p:txBody>
      </p:sp>
      <p:sp>
        <p:nvSpPr>
          <p:cNvPr id="63" name="矩形 62"/>
          <p:cNvSpPr/>
          <p:nvPr/>
        </p:nvSpPr>
        <p:spPr>
          <a:xfrm>
            <a:off x="6098382" y="1644492"/>
            <a:ext cx="1138714"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保质期批次明细</a:t>
            </a:r>
          </a:p>
        </p:txBody>
      </p:sp>
      <p:sp>
        <p:nvSpPr>
          <p:cNvPr id="65" name="矩形 64"/>
          <p:cNvSpPr/>
          <p:nvPr/>
        </p:nvSpPr>
        <p:spPr>
          <a:xfrm>
            <a:off x="3868103" y="1194435"/>
            <a:ext cx="3157061" cy="336709"/>
          </a:xfrm>
          <a:prstGeom prst="rect">
            <a:avLst/>
          </a:prstGeom>
          <a:solidFill>
            <a:srgbClr val="C9EE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66" name="矩形 65"/>
          <p:cNvSpPr/>
          <p:nvPr/>
        </p:nvSpPr>
        <p:spPr>
          <a:xfrm>
            <a:off x="3976212" y="1255395"/>
            <a:ext cx="688181"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采购退货</a:t>
            </a:r>
          </a:p>
        </p:txBody>
      </p:sp>
      <p:sp>
        <p:nvSpPr>
          <p:cNvPr id="67" name="矩形 66"/>
          <p:cNvSpPr/>
          <p:nvPr/>
        </p:nvSpPr>
        <p:spPr>
          <a:xfrm>
            <a:off x="4726781" y="1255395"/>
            <a:ext cx="629603"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调拨出库</a:t>
            </a:r>
          </a:p>
        </p:txBody>
      </p:sp>
      <p:sp>
        <p:nvSpPr>
          <p:cNvPr id="68" name="矩形 67"/>
          <p:cNvSpPr/>
          <p:nvPr/>
        </p:nvSpPr>
        <p:spPr>
          <a:xfrm>
            <a:off x="5419725" y="1255395"/>
            <a:ext cx="629603"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其他出库</a:t>
            </a:r>
          </a:p>
        </p:txBody>
      </p:sp>
      <p:sp>
        <p:nvSpPr>
          <p:cNvPr id="69" name="矩形 68"/>
          <p:cNvSpPr/>
          <p:nvPr/>
        </p:nvSpPr>
        <p:spPr>
          <a:xfrm>
            <a:off x="6098382" y="1255395"/>
            <a:ext cx="837724"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出库单查询</a:t>
            </a:r>
          </a:p>
        </p:txBody>
      </p:sp>
      <p:sp>
        <p:nvSpPr>
          <p:cNvPr id="71" name="矩形 70"/>
          <p:cNvSpPr/>
          <p:nvPr/>
        </p:nvSpPr>
        <p:spPr>
          <a:xfrm>
            <a:off x="3868103" y="805339"/>
            <a:ext cx="3157061" cy="336709"/>
          </a:xfrm>
          <a:prstGeom prst="rect">
            <a:avLst/>
          </a:prstGeom>
          <a:solidFill>
            <a:srgbClr val="C9EE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72" name="矩形 71"/>
          <p:cNvSpPr/>
          <p:nvPr/>
        </p:nvSpPr>
        <p:spPr>
          <a:xfrm>
            <a:off x="3976212" y="866299"/>
            <a:ext cx="688181"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采购入库</a:t>
            </a:r>
          </a:p>
        </p:txBody>
      </p:sp>
      <p:sp>
        <p:nvSpPr>
          <p:cNvPr id="73" name="矩形 72"/>
          <p:cNvSpPr/>
          <p:nvPr/>
        </p:nvSpPr>
        <p:spPr>
          <a:xfrm>
            <a:off x="4726781" y="866299"/>
            <a:ext cx="629603"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调拨入库</a:t>
            </a:r>
          </a:p>
        </p:txBody>
      </p:sp>
      <p:sp>
        <p:nvSpPr>
          <p:cNvPr id="74" name="矩形 73"/>
          <p:cNvSpPr/>
          <p:nvPr/>
        </p:nvSpPr>
        <p:spPr>
          <a:xfrm>
            <a:off x="5419725" y="866299"/>
            <a:ext cx="629603"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其他入库</a:t>
            </a:r>
          </a:p>
        </p:txBody>
      </p:sp>
      <p:sp>
        <p:nvSpPr>
          <p:cNvPr id="75" name="矩形 74"/>
          <p:cNvSpPr/>
          <p:nvPr/>
        </p:nvSpPr>
        <p:spPr>
          <a:xfrm>
            <a:off x="6098382" y="866299"/>
            <a:ext cx="837724"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入库单查询</a:t>
            </a:r>
          </a:p>
        </p:txBody>
      </p:sp>
      <p:sp>
        <p:nvSpPr>
          <p:cNvPr id="76" name="矩形 75"/>
          <p:cNvSpPr/>
          <p:nvPr/>
        </p:nvSpPr>
        <p:spPr>
          <a:xfrm>
            <a:off x="3868103" y="416243"/>
            <a:ext cx="5158740" cy="336709"/>
          </a:xfrm>
          <a:prstGeom prst="rect">
            <a:avLst/>
          </a:prstGeom>
          <a:solidFill>
            <a:srgbClr val="C9EE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77" name="矩形 76"/>
          <p:cNvSpPr/>
          <p:nvPr/>
        </p:nvSpPr>
        <p:spPr>
          <a:xfrm>
            <a:off x="3976212" y="477203"/>
            <a:ext cx="688181"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库区管理</a:t>
            </a:r>
          </a:p>
        </p:txBody>
      </p:sp>
      <p:sp>
        <p:nvSpPr>
          <p:cNvPr id="78" name="矩形 77"/>
          <p:cNvSpPr/>
          <p:nvPr/>
        </p:nvSpPr>
        <p:spPr>
          <a:xfrm>
            <a:off x="4726781" y="477203"/>
            <a:ext cx="629603"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拣货区域</a:t>
            </a:r>
          </a:p>
        </p:txBody>
      </p:sp>
      <p:sp>
        <p:nvSpPr>
          <p:cNvPr id="79" name="矩形 78"/>
          <p:cNvSpPr/>
          <p:nvPr/>
        </p:nvSpPr>
        <p:spPr>
          <a:xfrm>
            <a:off x="5419725" y="477203"/>
            <a:ext cx="629603"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库位管理</a:t>
            </a:r>
          </a:p>
        </p:txBody>
      </p:sp>
      <p:sp>
        <p:nvSpPr>
          <p:cNvPr id="80" name="矩形 79"/>
          <p:cNvSpPr/>
          <p:nvPr/>
        </p:nvSpPr>
        <p:spPr>
          <a:xfrm>
            <a:off x="6098381" y="477203"/>
            <a:ext cx="673418"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容器管理</a:t>
            </a:r>
          </a:p>
        </p:txBody>
      </p:sp>
      <p:sp>
        <p:nvSpPr>
          <p:cNvPr id="81" name="矩形 80"/>
          <p:cNvSpPr/>
          <p:nvPr/>
        </p:nvSpPr>
        <p:spPr>
          <a:xfrm>
            <a:off x="6825615" y="477203"/>
            <a:ext cx="629603"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包材管理</a:t>
            </a:r>
          </a:p>
        </p:txBody>
      </p:sp>
      <p:sp>
        <p:nvSpPr>
          <p:cNvPr id="82" name="矩形 81"/>
          <p:cNvSpPr/>
          <p:nvPr/>
        </p:nvSpPr>
        <p:spPr>
          <a:xfrm>
            <a:off x="7518559" y="477203"/>
            <a:ext cx="629603"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播种墙</a:t>
            </a:r>
          </a:p>
        </p:txBody>
      </p:sp>
      <p:sp>
        <p:nvSpPr>
          <p:cNvPr id="83" name="矩形 82"/>
          <p:cNvSpPr/>
          <p:nvPr/>
        </p:nvSpPr>
        <p:spPr>
          <a:xfrm>
            <a:off x="8197215" y="477203"/>
            <a:ext cx="747713"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集货区管理</a:t>
            </a:r>
          </a:p>
        </p:txBody>
      </p:sp>
      <p:sp>
        <p:nvSpPr>
          <p:cNvPr id="84" name="矩形 83"/>
          <p:cNvSpPr/>
          <p:nvPr/>
        </p:nvSpPr>
        <p:spPr>
          <a:xfrm>
            <a:off x="7622381" y="805339"/>
            <a:ext cx="629603"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站点管理</a:t>
            </a:r>
          </a:p>
        </p:txBody>
      </p:sp>
      <p:sp>
        <p:nvSpPr>
          <p:cNvPr id="85" name="矩形 84"/>
          <p:cNvSpPr/>
          <p:nvPr/>
        </p:nvSpPr>
        <p:spPr>
          <a:xfrm>
            <a:off x="8315325" y="805339"/>
            <a:ext cx="629603"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档案管理</a:t>
            </a:r>
          </a:p>
        </p:txBody>
      </p:sp>
      <p:cxnSp>
        <p:nvCxnSpPr>
          <p:cNvPr id="87" name="直接箭头连接符 86"/>
          <p:cNvCxnSpPr>
            <a:stCxn id="11" idx="3"/>
            <a:endCxn id="76" idx="1"/>
          </p:cNvCxnSpPr>
          <p:nvPr/>
        </p:nvCxnSpPr>
        <p:spPr>
          <a:xfrm>
            <a:off x="3016568" y="584835"/>
            <a:ext cx="851535" cy="0"/>
          </a:xfrm>
          <a:prstGeom prst="straightConnector1">
            <a:avLst/>
          </a:prstGeom>
          <a:ln>
            <a:solidFill>
              <a:srgbClr val="F49C19"/>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p:nvPr/>
        </p:nvCxnSpPr>
        <p:spPr>
          <a:xfrm>
            <a:off x="3016568" y="973931"/>
            <a:ext cx="851535" cy="0"/>
          </a:xfrm>
          <a:prstGeom prst="straightConnector1">
            <a:avLst/>
          </a:prstGeom>
          <a:ln>
            <a:solidFill>
              <a:srgbClr val="F49C19"/>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p:nvPr/>
        </p:nvCxnSpPr>
        <p:spPr>
          <a:xfrm>
            <a:off x="3016568" y="1363028"/>
            <a:ext cx="851535" cy="0"/>
          </a:xfrm>
          <a:prstGeom prst="straightConnector1">
            <a:avLst/>
          </a:prstGeom>
          <a:ln>
            <a:solidFill>
              <a:srgbClr val="F49C19"/>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p:nvPr/>
        </p:nvCxnSpPr>
        <p:spPr>
          <a:xfrm>
            <a:off x="3016568" y="1751648"/>
            <a:ext cx="851535" cy="0"/>
          </a:xfrm>
          <a:prstGeom prst="straightConnector1">
            <a:avLst/>
          </a:prstGeom>
          <a:ln>
            <a:solidFill>
              <a:srgbClr val="F49C19"/>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a:off x="3016568" y="2141220"/>
            <a:ext cx="851535" cy="0"/>
          </a:xfrm>
          <a:prstGeom prst="straightConnector1">
            <a:avLst/>
          </a:prstGeom>
          <a:ln>
            <a:solidFill>
              <a:srgbClr val="F49C19"/>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p:nvPr/>
        </p:nvCxnSpPr>
        <p:spPr>
          <a:xfrm>
            <a:off x="3016568" y="2528411"/>
            <a:ext cx="851535" cy="0"/>
          </a:xfrm>
          <a:prstGeom prst="straightConnector1">
            <a:avLst/>
          </a:prstGeom>
          <a:ln>
            <a:solidFill>
              <a:srgbClr val="F49C19"/>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p:cNvCxnSpPr/>
          <p:nvPr/>
        </p:nvCxnSpPr>
        <p:spPr>
          <a:xfrm>
            <a:off x="3016568" y="2918936"/>
            <a:ext cx="851535" cy="0"/>
          </a:xfrm>
          <a:prstGeom prst="straightConnector1">
            <a:avLst/>
          </a:prstGeom>
          <a:ln>
            <a:solidFill>
              <a:srgbClr val="F49C19"/>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nvCxnSpPr>
        <p:spPr>
          <a:xfrm>
            <a:off x="3016568" y="3308509"/>
            <a:ext cx="851535" cy="0"/>
          </a:xfrm>
          <a:prstGeom prst="straightConnector1">
            <a:avLst/>
          </a:prstGeom>
          <a:ln>
            <a:solidFill>
              <a:srgbClr val="F49C19"/>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p:cNvCxnSpPr/>
          <p:nvPr/>
        </p:nvCxnSpPr>
        <p:spPr>
          <a:xfrm>
            <a:off x="3016568" y="3697605"/>
            <a:ext cx="851535" cy="0"/>
          </a:xfrm>
          <a:prstGeom prst="straightConnector1">
            <a:avLst/>
          </a:prstGeom>
          <a:ln>
            <a:solidFill>
              <a:srgbClr val="F49C19"/>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p:cNvCxnSpPr/>
          <p:nvPr/>
        </p:nvCxnSpPr>
        <p:spPr>
          <a:xfrm>
            <a:off x="3016568" y="4086225"/>
            <a:ext cx="851535" cy="0"/>
          </a:xfrm>
          <a:prstGeom prst="straightConnector1">
            <a:avLst/>
          </a:prstGeom>
          <a:ln>
            <a:solidFill>
              <a:srgbClr val="F49C19"/>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a:off x="3016568" y="4475321"/>
            <a:ext cx="851535" cy="0"/>
          </a:xfrm>
          <a:prstGeom prst="straightConnector1">
            <a:avLst/>
          </a:prstGeom>
          <a:ln>
            <a:solidFill>
              <a:srgbClr val="F49C19"/>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p:nvPr/>
        </p:nvCxnSpPr>
        <p:spPr>
          <a:xfrm>
            <a:off x="3016568" y="4864418"/>
            <a:ext cx="851535" cy="0"/>
          </a:xfrm>
          <a:prstGeom prst="straightConnector1">
            <a:avLst/>
          </a:prstGeom>
          <a:ln>
            <a:solidFill>
              <a:srgbClr val="F49C19"/>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a:off x="1651635" y="584835"/>
            <a:ext cx="384810" cy="0"/>
          </a:xfrm>
          <a:prstGeom prst="straightConnector1">
            <a:avLst/>
          </a:prstGeom>
          <a:ln>
            <a:solidFill>
              <a:srgbClr val="2FBDF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p:nvPr/>
        </p:nvCxnSpPr>
        <p:spPr>
          <a:xfrm>
            <a:off x="1654969" y="973931"/>
            <a:ext cx="384810" cy="0"/>
          </a:xfrm>
          <a:prstGeom prst="straightConnector1">
            <a:avLst/>
          </a:prstGeom>
          <a:ln>
            <a:solidFill>
              <a:srgbClr val="2FBDFF"/>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a:off x="1654969" y="1362551"/>
            <a:ext cx="384810" cy="0"/>
          </a:xfrm>
          <a:prstGeom prst="straightConnector1">
            <a:avLst/>
          </a:prstGeom>
          <a:ln>
            <a:solidFill>
              <a:srgbClr val="2FBDF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a:off x="1651635" y="1750695"/>
            <a:ext cx="384810" cy="0"/>
          </a:xfrm>
          <a:prstGeom prst="straightConnector1">
            <a:avLst/>
          </a:prstGeom>
          <a:ln>
            <a:solidFill>
              <a:srgbClr val="2FBDFF"/>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p:nvPr/>
        </p:nvCxnSpPr>
        <p:spPr>
          <a:xfrm>
            <a:off x="1654969" y="2139791"/>
            <a:ext cx="384810" cy="0"/>
          </a:xfrm>
          <a:prstGeom prst="straightConnector1">
            <a:avLst/>
          </a:prstGeom>
          <a:ln>
            <a:solidFill>
              <a:srgbClr val="2FBDFF"/>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p:nvPr/>
        </p:nvCxnSpPr>
        <p:spPr>
          <a:xfrm>
            <a:off x="1654969" y="2528411"/>
            <a:ext cx="384810" cy="0"/>
          </a:xfrm>
          <a:prstGeom prst="straightConnector1">
            <a:avLst/>
          </a:prstGeom>
          <a:ln>
            <a:solidFill>
              <a:srgbClr val="2FBDFF"/>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p:nvPr/>
        </p:nvCxnSpPr>
        <p:spPr>
          <a:xfrm>
            <a:off x="1651635" y="2919412"/>
            <a:ext cx="384810" cy="0"/>
          </a:xfrm>
          <a:prstGeom prst="straightConnector1">
            <a:avLst/>
          </a:prstGeom>
          <a:ln>
            <a:solidFill>
              <a:srgbClr val="2FBDFF"/>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接箭头连接符 105"/>
          <p:cNvCxnSpPr/>
          <p:nvPr/>
        </p:nvCxnSpPr>
        <p:spPr>
          <a:xfrm>
            <a:off x="1654969" y="3308509"/>
            <a:ext cx="384810" cy="0"/>
          </a:xfrm>
          <a:prstGeom prst="straightConnector1">
            <a:avLst/>
          </a:prstGeom>
          <a:ln>
            <a:solidFill>
              <a:srgbClr val="2FBDFF"/>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106"/>
          <p:cNvCxnSpPr/>
          <p:nvPr/>
        </p:nvCxnSpPr>
        <p:spPr>
          <a:xfrm>
            <a:off x="1654969" y="3697129"/>
            <a:ext cx="384810" cy="0"/>
          </a:xfrm>
          <a:prstGeom prst="straightConnector1">
            <a:avLst/>
          </a:prstGeom>
          <a:ln>
            <a:solidFill>
              <a:srgbClr val="2FBDFF"/>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p:nvPr/>
        </p:nvCxnSpPr>
        <p:spPr>
          <a:xfrm>
            <a:off x="1651635" y="4086701"/>
            <a:ext cx="384810" cy="0"/>
          </a:xfrm>
          <a:prstGeom prst="straightConnector1">
            <a:avLst/>
          </a:prstGeom>
          <a:ln>
            <a:solidFill>
              <a:srgbClr val="2FBDFF"/>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p:nvPr/>
        </p:nvCxnSpPr>
        <p:spPr>
          <a:xfrm>
            <a:off x="1654969" y="4475798"/>
            <a:ext cx="384810" cy="0"/>
          </a:xfrm>
          <a:prstGeom prst="straightConnector1">
            <a:avLst/>
          </a:prstGeom>
          <a:ln>
            <a:solidFill>
              <a:srgbClr val="2FBDFF"/>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p:nvPr/>
        </p:nvCxnSpPr>
        <p:spPr>
          <a:xfrm>
            <a:off x="1654969" y="4864418"/>
            <a:ext cx="384810" cy="0"/>
          </a:xfrm>
          <a:prstGeom prst="straightConnector1">
            <a:avLst/>
          </a:prstGeom>
          <a:ln>
            <a:solidFill>
              <a:srgbClr val="2FBDFF"/>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1651635" y="576263"/>
            <a:ext cx="0" cy="4288155"/>
          </a:xfrm>
          <a:prstGeom prst="line">
            <a:avLst/>
          </a:prstGeom>
          <a:ln>
            <a:solidFill>
              <a:srgbClr val="2FBDFF"/>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0" idx="6"/>
          </p:cNvCxnSpPr>
          <p:nvPr/>
        </p:nvCxnSpPr>
        <p:spPr>
          <a:xfrm>
            <a:off x="1283018" y="2572226"/>
            <a:ext cx="373856" cy="0"/>
          </a:xfrm>
          <a:prstGeom prst="line">
            <a:avLst/>
          </a:prstGeom>
          <a:ln>
            <a:solidFill>
              <a:srgbClr val="2FBD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3569597"/>
      </p:ext>
    </p:extLst>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25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53403" y="203359"/>
            <a:ext cx="2451259" cy="345281"/>
          </a:xfrm>
          <a:prstGeom prst="rect">
            <a:avLst/>
          </a:prstGeom>
          <a:noFill/>
        </p:spPr>
        <p:txBody>
          <a:bodyPr wrap="square" lIns="68580" tIns="34290" rIns="68580" bIns="34290" rtlCol="0">
            <a:spAutoFit/>
          </a:bodyPr>
          <a:lstStyle/>
          <a:p>
            <a:pPr algn="l"/>
            <a:r>
              <a:rPr lang="zh-CN" altLang="en-US" dirty="0">
                <a:solidFill>
                  <a:srgbClr val="1DA9FF"/>
                </a:solidFill>
                <a:latin typeface="微软雅黑" panose="020B0503020204020204" pitchFamily="34" charset="-122"/>
                <a:ea typeface="微软雅黑" panose="020B0503020204020204" pitchFamily="34" charset="-122"/>
                <a:cs typeface="Arial" panose="020B0604020202020204" pitchFamily="34" charset="0"/>
              </a:rPr>
              <a:t>售后模块</a:t>
            </a:r>
          </a:p>
        </p:txBody>
      </p:sp>
      <p:sp>
        <p:nvSpPr>
          <p:cNvPr id="10" name="椭圆 9"/>
          <p:cNvSpPr/>
          <p:nvPr/>
        </p:nvSpPr>
        <p:spPr>
          <a:xfrm>
            <a:off x="1602582" y="1793558"/>
            <a:ext cx="1156811" cy="1156811"/>
          </a:xfrm>
          <a:prstGeom prst="ellipse">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200">
                <a:latin typeface="微软雅黑" panose="020B0503020204020204" pitchFamily="34" charset="-122"/>
                <a:ea typeface="微软雅黑" panose="020B0503020204020204" pitchFamily="34" charset="-122"/>
              </a:rPr>
              <a:t>售后</a:t>
            </a:r>
          </a:p>
          <a:p>
            <a:pPr algn="ctr"/>
            <a:r>
              <a:rPr lang="zh-CN" altLang="en-US" sz="1200">
                <a:latin typeface="微软雅黑" panose="020B0503020204020204" pitchFamily="34" charset="-122"/>
                <a:ea typeface="微软雅黑" panose="020B0503020204020204" pitchFamily="34" charset="-122"/>
              </a:rPr>
              <a:t>模块</a:t>
            </a:r>
          </a:p>
        </p:txBody>
      </p:sp>
      <p:sp>
        <p:nvSpPr>
          <p:cNvPr id="11" name="矩形 10"/>
          <p:cNvSpPr/>
          <p:nvPr/>
        </p:nvSpPr>
        <p:spPr>
          <a:xfrm>
            <a:off x="3504248" y="1652112"/>
            <a:ext cx="976789" cy="336709"/>
          </a:xfrm>
          <a:prstGeom prst="rect">
            <a:avLst/>
          </a:prstGeom>
          <a:solidFill>
            <a:srgbClr val="F49C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100">
                <a:latin typeface="微软雅黑" panose="020B0503020204020204" pitchFamily="34" charset="-122"/>
                <a:ea typeface="微软雅黑" panose="020B0503020204020204" pitchFamily="34" charset="-122"/>
              </a:rPr>
              <a:t>售后</a:t>
            </a:r>
          </a:p>
        </p:txBody>
      </p:sp>
      <p:sp>
        <p:nvSpPr>
          <p:cNvPr id="13" name="矩形 12"/>
          <p:cNvSpPr/>
          <p:nvPr/>
        </p:nvSpPr>
        <p:spPr>
          <a:xfrm>
            <a:off x="3504724" y="2041208"/>
            <a:ext cx="976789" cy="336709"/>
          </a:xfrm>
          <a:prstGeom prst="rect">
            <a:avLst/>
          </a:prstGeom>
          <a:solidFill>
            <a:srgbClr val="F49C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100">
                <a:latin typeface="微软雅黑" panose="020B0503020204020204" pitchFamily="34" charset="-122"/>
                <a:ea typeface="微软雅黑" panose="020B0503020204020204" pitchFamily="34" charset="-122"/>
              </a:rPr>
              <a:t>退换货服务</a:t>
            </a:r>
          </a:p>
        </p:txBody>
      </p:sp>
      <p:sp>
        <p:nvSpPr>
          <p:cNvPr id="14" name="矩形 13"/>
          <p:cNvSpPr/>
          <p:nvPr/>
        </p:nvSpPr>
        <p:spPr>
          <a:xfrm>
            <a:off x="3505200" y="2430304"/>
            <a:ext cx="976789" cy="336709"/>
          </a:xfrm>
          <a:prstGeom prst="rect">
            <a:avLst/>
          </a:prstGeom>
          <a:solidFill>
            <a:srgbClr val="F49C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100">
                <a:latin typeface="微软雅黑" panose="020B0503020204020204" pitchFamily="34" charset="-122"/>
                <a:ea typeface="微软雅黑" panose="020B0503020204020204" pitchFamily="34" charset="-122"/>
              </a:rPr>
              <a:t>退款申请</a:t>
            </a:r>
          </a:p>
        </p:txBody>
      </p:sp>
      <p:sp>
        <p:nvSpPr>
          <p:cNvPr id="15" name="矩形 14"/>
          <p:cNvSpPr/>
          <p:nvPr/>
        </p:nvSpPr>
        <p:spPr>
          <a:xfrm>
            <a:off x="3509010" y="2819400"/>
            <a:ext cx="976789" cy="336709"/>
          </a:xfrm>
          <a:prstGeom prst="rect">
            <a:avLst/>
          </a:prstGeom>
          <a:solidFill>
            <a:srgbClr val="F49C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100">
                <a:latin typeface="微软雅黑" panose="020B0503020204020204" pitchFamily="34" charset="-122"/>
                <a:ea typeface="微软雅黑" panose="020B0503020204020204" pitchFamily="34" charset="-122"/>
              </a:rPr>
              <a:t>追回</a:t>
            </a:r>
          </a:p>
        </p:txBody>
      </p:sp>
      <p:sp>
        <p:nvSpPr>
          <p:cNvPr id="59" name="矩形 58"/>
          <p:cNvSpPr/>
          <p:nvPr/>
        </p:nvSpPr>
        <p:spPr>
          <a:xfrm>
            <a:off x="5332571" y="2819400"/>
            <a:ext cx="1551623" cy="336709"/>
          </a:xfrm>
          <a:prstGeom prst="rect">
            <a:avLst/>
          </a:prstGeom>
          <a:solidFill>
            <a:srgbClr val="C9EE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60" name="矩形 59"/>
          <p:cNvSpPr/>
          <p:nvPr/>
        </p:nvSpPr>
        <p:spPr>
          <a:xfrm>
            <a:off x="5440681" y="2880360"/>
            <a:ext cx="688181"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追回单据</a:t>
            </a:r>
          </a:p>
        </p:txBody>
      </p:sp>
      <p:sp>
        <p:nvSpPr>
          <p:cNvPr id="61" name="矩形 60"/>
          <p:cNvSpPr/>
          <p:nvPr/>
        </p:nvSpPr>
        <p:spPr>
          <a:xfrm>
            <a:off x="6191250" y="2880360"/>
            <a:ext cx="629603"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发货追回</a:t>
            </a:r>
          </a:p>
        </p:txBody>
      </p:sp>
      <p:sp>
        <p:nvSpPr>
          <p:cNvPr id="65" name="矩形 64"/>
          <p:cNvSpPr/>
          <p:nvPr/>
        </p:nvSpPr>
        <p:spPr>
          <a:xfrm>
            <a:off x="5332572" y="2430304"/>
            <a:ext cx="1103471" cy="336709"/>
          </a:xfrm>
          <a:prstGeom prst="rect">
            <a:avLst/>
          </a:prstGeom>
          <a:solidFill>
            <a:srgbClr val="C9EE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66" name="矩形 65"/>
          <p:cNvSpPr/>
          <p:nvPr/>
        </p:nvSpPr>
        <p:spPr>
          <a:xfrm>
            <a:off x="5440680" y="2491264"/>
            <a:ext cx="902970"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退款申请单</a:t>
            </a:r>
          </a:p>
        </p:txBody>
      </p:sp>
      <p:sp>
        <p:nvSpPr>
          <p:cNvPr id="71" name="矩形 70"/>
          <p:cNvSpPr/>
          <p:nvPr/>
        </p:nvSpPr>
        <p:spPr>
          <a:xfrm>
            <a:off x="5332572" y="2041208"/>
            <a:ext cx="1823561" cy="336709"/>
          </a:xfrm>
          <a:prstGeom prst="rect">
            <a:avLst/>
          </a:prstGeom>
          <a:solidFill>
            <a:srgbClr val="C9EE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72" name="矩形 71"/>
          <p:cNvSpPr/>
          <p:nvPr/>
        </p:nvSpPr>
        <p:spPr>
          <a:xfrm>
            <a:off x="5440681" y="2102168"/>
            <a:ext cx="688181"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退换货单</a:t>
            </a:r>
          </a:p>
        </p:txBody>
      </p:sp>
      <p:sp>
        <p:nvSpPr>
          <p:cNvPr id="73" name="矩形 72"/>
          <p:cNvSpPr/>
          <p:nvPr/>
        </p:nvSpPr>
        <p:spPr>
          <a:xfrm>
            <a:off x="6191250" y="2102168"/>
            <a:ext cx="877729"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退换货原因</a:t>
            </a:r>
          </a:p>
        </p:txBody>
      </p:sp>
      <p:sp>
        <p:nvSpPr>
          <p:cNvPr id="76" name="矩形 75"/>
          <p:cNvSpPr/>
          <p:nvPr/>
        </p:nvSpPr>
        <p:spPr>
          <a:xfrm>
            <a:off x="5332571" y="1652112"/>
            <a:ext cx="922020" cy="336709"/>
          </a:xfrm>
          <a:prstGeom prst="rect">
            <a:avLst/>
          </a:prstGeom>
          <a:solidFill>
            <a:srgbClr val="C9EE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77" name="矩形 76"/>
          <p:cNvSpPr/>
          <p:nvPr/>
        </p:nvSpPr>
        <p:spPr>
          <a:xfrm>
            <a:off x="5440681" y="1713072"/>
            <a:ext cx="688181"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售后申请</a:t>
            </a:r>
          </a:p>
        </p:txBody>
      </p:sp>
      <p:cxnSp>
        <p:nvCxnSpPr>
          <p:cNvPr id="87" name="直接箭头连接符 86"/>
          <p:cNvCxnSpPr>
            <a:stCxn id="11" idx="3"/>
            <a:endCxn id="76" idx="1"/>
          </p:cNvCxnSpPr>
          <p:nvPr/>
        </p:nvCxnSpPr>
        <p:spPr>
          <a:xfrm>
            <a:off x="4481036" y="1820704"/>
            <a:ext cx="851535" cy="0"/>
          </a:xfrm>
          <a:prstGeom prst="straightConnector1">
            <a:avLst/>
          </a:prstGeom>
          <a:ln>
            <a:solidFill>
              <a:srgbClr val="F49C19"/>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p:nvPr/>
        </p:nvCxnSpPr>
        <p:spPr>
          <a:xfrm>
            <a:off x="4481036" y="2209800"/>
            <a:ext cx="851535" cy="0"/>
          </a:xfrm>
          <a:prstGeom prst="straightConnector1">
            <a:avLst/>
          </a:prstGeom>
          <a:ln>
            <a:solidFill>
              <a:srgbClr val="F49C19"/>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p:nvPr/>
        </p:nvCxnSpPr>
        <p:spPr>
          <a:xfrm>
            <a:off x="4481036" y="2598896"/>
            <a:ext cx="851535" cy="0"/>
          </a:xfrm>
          <a:prstGeom prst="straightConnector1">
            <a:avLst/>
          </a:prstGeom>
          <a:ln>
            <a:solidFill>
              <a:srgbClr val="F49C19"/>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p:nvPr/>
        </p:nvCxnSpPr>
        <p:spPr>
          <a:xfrm>
            <a:off x="4481036" y="2987516"/>
            <a:ext cx="851535" cy="0"/>
          </a:xfrm>
          <a:prstGeom prst="straightConnector1">
            <a:avLst/>
          </a:prstGeom>
          <a:ln>
            <a:solidFill>
              <a:srgbClr val="F49C19"/>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a:off x="3116104" y="1820704"/>
            <a:ext cx="384810" cy="0"/>
          </a:xfrm>
          <a:prstGeom prst="straightConnector1">
            <a:avLst/>
          </a:prstGeom>
          <a:ln>
            <a:solidFill>
              <a:srgbClr val="2FBDF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p:nvPr/>
        </p:nvCxnSpPr>
        <p:spPr>
          <a:xfrm>
            <a:off x="3119438" y="2209800"/>
            <a:ext cx="384810" cy="0"/>
          </a:xfrm>
          <a:prstGeom prst="straightConnector1">
            <a:avLst/>
          </a:prstGeom>
          <a:ln>
            <a:solidFill>
              <a:srgbClr val="2FBDFF"/>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a:off x="3119438" y="2598420"/>
            <a:ext cx="384810" cy="0"/>
          </a:xfrm>
          <a:prstGeom prst="straightConnector1">
            <a:avLst/>
          </a:prstGeom>
          <a:ln>
            <a:solidFill>
              <a:srgbClr val="2FBDF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a:off x="3116104" y="2986564"/>
            <a:ext cx="384810" cy="0"/>
          </a:xfrm>
          <a:prstGeom prst="straightConnector1">
            <a:avLst/>
          </a:prstGeom>
          <a:ln>
            <a:solidFill>
              <a:srgbClr val="2FBDFF"/>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3116104" y="1812131"/>
            <a:ext cx="0" cy="1173480"/>
          </a:xfrm>
          <a:prstGeom prst="line">
            <a:avLst/>
          </a:prstGeom>
          <a:ln>
            <a:solidFill>
              <a:srgbClr val="2FBDFF"/>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0" idx="6"/>
          </p:cNvCxnSpPr>
          <p:nvPr/>
        </p:nvCxnSpPr>
        <p:spPr>
          <a:xfrm>
            <a:off x="2759393" y="2372201"/>
            <a:ext cx="373856" cy="0"/>
          </a:xfrm>
          <a:prstGeom prst="line">
            <a:avLst/>
          </a:prstGeom>
          <a:ln>
            <a:solidFill>
              <a:srgbClr val="2FBD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181610"/>
      </p:ext>
    </p:extLst>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25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53403" y="203359"/>
            <a:ext cx="2451259" cy="345281"/>
          </a:xfrm>
          <a:prstGeom prst="rect">
            <a:avLst/>
          </a:prstGeom>
          <a:noFill/>
        </p:spPr>
        <p:txBody>
          <a:bodyPr wrap="square" lIns="68580" tIns="34290" rIns="68580" bIns="34290" rtlCol="0">
            <a:spAutoFit/>
          </a:bodyPr>
          <a:lstStyle/>
          <a:p>
            <a:pPr algn="l"/>
            <a:r>
              <a:rPr lang="zh-CN" altLang="en-US" dirty="0">
                <a:solidFill>
                  <a:srgbClr val="1DA9FF"/>
                </a:solidFill>
                <a:latin typeface="微软雅黑" panose="020B0503020204020204" pitchFamily="34" charset="-122"/>
                <a:ea typeface="微软雅黑" panose="020B0503020204020204" pitchFamily="34" charset="-122"/>
                <a:cs typeface="Arial" panose="020B0604020202020204" pitchFamily="34" charset="0"/>
              </a:rPr>
              <a:t>报表模块</a:t>
            </a:r>
          </a:p>
        </p:txBody>
      </p:sp>
      <p:sp>
        <p:nvSpPr>
          <p:cNvPr id="10" name="椭圆 9"/>
          <p:cNvSpPr/>
          <p:nvPr/>
        </p:nvSpPr>
        <p:spPr>
          <a:xfrm>
            <a:off x="126207" y="2155032"/>
            <a:ext cx="1156811" cy="1156811"/>
          </a:xfrm>
          <a:prstGeom prst="ellipse">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200">
                <a:latin typeface="微软雅黑" panose="020B0503020204020204" pitchFamily="34" charset="-122"/>
                <a:ea typeface="微软雅黑" panose="020B0503020204020204" pitchFamily="34" charset="-122"/>
              </a:rPr>
              <a:t>报表</a:t>
            </a:r>
          </a:p>
          <a:p>
            <a:pPr algn="ctr"/>
            <a:r>
              <a:rPr lang="zh-CN" altLang="en-US" sz="1200">
                <a:latin typeface="微软雅黑" panose="020B0503020204020204" pitchFamily="34" charset="-122"/>
                <a:ea typeface="微软雅黑" panose="020B0503020204020204" pitchFamily="34" charset="-122"/>
              </a:rPr>
              <a:t>模块</a:t>
            </a:r>
          </a:p>
        </p:txBody>
      </p:sp>
      <p:sp>
        <p:nvSpPr>
          <p:cNvPr id="11" name="矩形 10"/>
          <p:cNvSpPr/>
          <p:nvPr/>
        </p:nvSpPr>
        <p:spPr>
          <a:xfrm>
            <a:off x="2039779" y="739140"/>
            <a:ext cx="976789" cy="336709"/>
          </a:xfrm>
          <a:prstGeom prst="rect">
            <a:avLst/>
          </a:prstGeom>
          <a:solidFill>
            <a:srgbClr val="F49C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100">
                <a:latin typeface="微软雅黑" panose="020B0503020204020204" pitchFamily="34" charset="-122"/>
                <a:ea typeface="微软雅黑" panose="020B0503020204020204" pitchFamily="34" charset="-122"/>
              </a:rPr>
              <a:t>财务报表</a:t>
            </a:r>
          </a:p>
        </p:txBody>
      </p:sp>
      <p:sp>
        <p:nvSpPr>
          <p:cNvPr id="14" name="矩形 13"/>
          <p:cNvSpPr/>
          <p:nvPr/>
        </p:nvSpPr>
        <p:spPr>
          <a:xfrm>
            <a:off x="2040732" y="1355884"/>
            <a:ext cx="976789" cy="336709"/>
          </a:xfrm>
          <a:prstGeom prst="rect">
            <a:avLst/>
          </a:prstGeom>
          <a:solidFill>
            <a:srgbClr val="F49C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100">
                <a:latin typeface="微软雅黑" panose="020B0503020204020204" pitchFamily="34" charset="-122"/>
                <a:ea typeface="微软雅黑" panose="020B0503020204020204" pitchFamily="34" charset="-122"/>
              </a:rPr>
              <a:t>仓库作业单据</a:t>
            </a:r>
          </a:p>
        </p:txBody>
      </p:sp>
      <p:sp>
        <p:nvSpPr>
          <p:cNvPr id="15" name="矩形 14"/>
          <p:cNvSpPr/>
          <p:nvPr/>
        </p:nvSpPr>
        <p:spPr>
          <a:xfrm>
            <a:off x="2044542" y="1744980"/>
            <a:ext cx="976789" cy="336709"/>
          </a:xfrm>
          <a:prstGeom prst="rect">
            <a:avLst/>
          </a:prstGeom>
          <a:solidFill>
            <a:srgbClr val="F49C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100">
                <a:latin typeface="微软雅黑" panose="020B0503020204020204" pitchFamily="34" charset="-122"/>
                <a:ea typeface="微软雅黑" panose="020B0503020204020204" pitchFamily="34" charset="-122"/>
              </a:rPr>
              <a:t>采购单据</a:t>
            </a:r>
          </a:p>
        </p:txBody>
      </p:sp>
      <p:sp>
        <p:nvSpPr>
          <p:cNvPr id="16" name="矩形 15"/>
          <p:cNvSpPr/>
          <p:nvPr/>
        </p:nvSpPr>
        <p:spPr>
          <a:xfrm>
            <a:off x="2041684" y="2295525"/>
            <a:ext cx="976789" cy="336709"/>
          </a:xfrm>
          <a:prstGeom prst="rect">
            <a:avLst/>
          </a:prstGeom>
          <a:solidFill>
            <a:srgbClr val="F49C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100">
                <a:latin typeface="微软雅黑" panose="020B0503020204020204" pitchFamily="34" charset="-122"/>
                <a:ea typeface="微软雅黑" panose="020B0503020204020204" pitchFamily="34" charset="-122"/>
              </a:rPr>
              <a:t>库存管理</a:t>
            </a:r>
          </a:p>
        </p:txBody>
      </p:sp>
      <p:sp>
        <p:nvSpPr>
          <p:cNvPr id="18" name="矩形 17"/>
          <p:cNvSpPr/>
          <p:nvPr/>
        </p:nvSpPr>
        <p:spPr>
          <a:xfrm>
            <a:off x="2042636" y="2912269"/>
            <a:ext cx="976789" cy="336709"/>
          </a:xfrm>
          <a:prstGeom prst="rect">
            <a:avLst/>
          </a:prstGeom>
          <a:solidFill>
            <a:srgbClr val="F49C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100">
                <a:latin typeface="微软雅黑" panose="020B0503020204020204" pitchFamily="34" charset="-122"/>
                <a:ea typeface="微软雅黑" panose="020B0503020204020204" pitchFamily="34" charset="-122"/>
              </a:rPr>
              <a:t>分析报表</a:t>
            </a:r>
          </a:p>
        </p:txBody>
      </p:sp>
      <p:sp>
        <p:nvSpPr>
          <p:cNvPr id="20" name="矩形 19"/>
          <p:cNvSpPr/>
          <p:nvPr/>
        </p:nvSpPr>
        <p:spPr>
          <a:xfrm>
            <a:off x="2043589" y="3690462"/>
            <a:ext cx="976789" cy="336709"/>
          </a:xfrm>
          <a:prstGeom prst="rect">
            <a:avLst/>
          </a:prstGeom>
          <a:solidFill>
            <a:srgbClr val="F49C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100">
                <a:latin typeface="微软雅黑" panose="020B0503020204020204" pitchFamily="34" charset="-122"/>
                <a:ea typeface="微软雅黑" panose="020B0503020204020204" pitchFamily="34" charset="-122"/>
              </a:rPr>
              <a:t>销售报表</a:t>
            </a:r>
          </a:p>
        </p:txBody>
      </p:sp>
      <p:sp>
        <p:nvSpPr>
          <p:cNvPr id="21" name="矩形 20"/>
          <p:cNvSpPr/>
          <p:nvPr/>
        </p:nvSpPr>
        <p:spPr>
          <a:xfrm>
            <a:off x="2044065" y="4079558"/>
            <a:ext cx="976789" cy="336709"/>
          </a:xfrm>
          <a:prstGeom prst="rect">
            <a:avLst/>
          </a:prstGeom>
          <a:solidFill>
            <a:srgbClr val="F49C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100">
                <a:latin typeface="微软雅黑" panose="020B0503020204020204" pitchFamily="34" charset="-122"/>
                <a:ea typeface="微软雅黑" panose="020B0503020204020204" pitchFamily="34" charset="-122"/>
              </a:rPr>
              <a:t>销售主题分析</a:t>
            </a:r>
          </a:p>
        </p:txBody>
      </p:sp>
      <p:sp>
        <p:nvSpPr>
          <p:cNvPr id="34" name="矩形 33"/>
          <p:cNvSpPr/>
          <p:nvPr/>
        </p:nvSpPr>
        <p:spPr>
          <a:xfrm>
            <a:off x="3868103" y="4079557"/>
            <a:ext cx="5158740" cy="641033"/>
          </a:xfrm>
          <a:prstGeom prst="rect">
            <a:avLst/>
          </a:prstGeom>
          <a:solidFill>
            <a:srgbClr val="C9EE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35" name="矩形 34"/>
          <p:cNvSpPr/>
          <p:nvPr/>
        </p:nvSpPr>
        <p:spPr>
          <a:xfrm>
            <a:off x="3976212" y="4140518"/>
            <a:ext cx="751046"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按渠道分析</a:t>
            </a:r>
          </a:p>
        </p:txBody>
      </p:sp>
      <p:sp>
        <p:nvSpPr>
          <p:cNvPr id="36" name="矩形 35"/>
          <p:cNvSpPr/>
          <p:nvPr/>
        </p:nvSpPr>
        <p:spPr>
          <a:xfrm>
            <a:off x="4760119" y="4140994"/>
            <a:ext cx="781526"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按客户统计</a:t>
            </a:r>
          </a:p>
        </p:txBody>
      </p:sp>
      <p:sp>
        <p:nvSpPr>
          <p:cNvPr id="38" name="矩形 37"/>
          <p:cNvSpPr/>
          <p:nvPr/>
        </p:nvSpPr>
        <p:spPr>
          <a:xfrm>
            <a:off x="3868103" y="3690462"/>
            <a:ext cx="5158264" cy="336709"/>
          </a:xfrm>
          <a:prstGeom prst="rect">
            <a:avLst/>
          </a:prstGeom>
          <a:solidFill>
            <a:srgbClr val="C9EE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39" name="矩形 38"/>
          <p:cNvSpPr/>
          <p:nvPr/>
        </p:nvSpPr>
        <p:spPr>
          <a:xfrm>
            <a:off x="3976212" y="3751422"/>
            <a:ext cx="903446"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店铺每日统计</a:t>
            </a:r>
          </a:p>
        </p:txBody>
      </p:sp>
      <p:sp>
        <p:nvSpPr>
          <p:cNvPr id="44" name="矩形 43"/>
          <p:cNvSpPr/>
          <p:nvPr/>
        </p:nvSpPr>
        <p:spPr>
          <a:xfrm>
            <a:off x="3868103" y="2912269"/>
            <a:ext cx="5158264" cy="622459"/>
          </a:xfrm>
          <a:prstGeom prst="rect">
            <a:avLst/>
          </a:prstGeom>
          <a:solidFill>
            <a:srgbClr val="C9EE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45" name="矩形 44"/>
          <p:cNvSpPr/>
          <p:nvPr/>
        </p:nvSpPr>
        <p:spPr>
          <a:xfrm>
            <a:off x="3976211" y="2973229"/>
            <a:ext cx="750570"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客单价分布</a:t>
            </a:r>
          </a:p>
        </p:txBody>
      </p:sp>
      <p:sp>
        <p:nvSpPr>
          <p:cNvPr id="46" name="矩形 45"/>
          <p:cNvSpPr/>
          <p:nvPr/>
        </p:nvSpPr>
        <p:spPr>
          <a:xfrm>
            <a:off x="4790599" y="2973229"/>
            <a:ext cx="893921"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下单时间分析</a:t>
            </a:r>
          </a:p>
        </p:txBody>
      </p:sp>
      <p:sp>
        <p:nvSpPr>
          <p:cNvPr id="55" name="矩形 54"/>
          <p:cNvSpPr/>
          <p:nvPr/>
        </p:nvSpPr>
        <p:spPr>
          <a:xfrm>
            <a:off x="3868103" y="2134077"/>
            <a:ext cx="4680585" cy="599599"/>
          </a:xfrm>
          <a:prstGeom prst="rect">
            <a:avLst/>
          </a:prstGeom>
          <a:solidFill>
            <a:srgbClr val="C9EE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56" name="矩形 55"/>
          <p:cNvSpPr/>
          <p:nvPr/>
        </p:nvSpPr>
        <p:spPr>
          <a:xfrm>
            <a:off x="3976211" y="2195037"/>
            <a:ext cx="750570"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出入库明细</a:t>
            </a:r>
          </a:p>
        </p:txBody>
      </p:sp>
      <p:sp>
        <p:nvSpPr>
          <p:cNvPr id="57" name="矩形 56"/>
          <p:cNvSpPr/>
          <p:nvPr/>
        </p:nvSpPr>
        <p:spPr>
          <a:xfrm>
            <a:off x="4790599" y="2195037"/>
            <a:ext cx="893445"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货带库存统计</a:t>
            </a:r>
          </a:p>
        </p:txBody>
      </p:sp>
      <p:sp>
        <p:nvSpPr>
          <p:cNvPr id="59" name="矩形 58"/>
          <p:cNvSpPr/>
          <p:nvPr/>
        </p:nvSpPr>
        <p:spPr>
          <a:xfrm>
            <a:off x="3868103" y="1744980"/>
            <a:ext cx="2399824" cy="336709"/>
          </a:xfrm>
          <a:prstGeom prst="rect">
            <a:avLst/>
          </a:prstGeom>
          <a:solidFill>
            <a:srgbClr val="C9EE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60" name="矩形 59"/>
          <p:cNvSpPr/>
          <p:nvPr/>
        </p:nvSpPr>
        <p:spPr>
          <a:xfrm>
            <a:off x="3976212" y="1805940"/>
            <a:ext cx="688181"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现购单</a:t>
            </a:r>
          </a:p>
        </p:txBody>
      </p:sp>
      <p:sp>
        <p:nvSpPr>
          <p:cNvPr id="61" name="矩形 60"/>
          <p:cNvSpPr/>
          <p:nvPr/>
        </p:nvSpPr>
        <p:spPr>
          <a:xfrm>
            <a:off x="4726781" y="1805940"/>
            <a:ext cx="629603"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赊购单</a:t>
            </a:r>
          </a:p>
        </p:txBody>
      </p:sp>
      <p:sp>
        <p:nvSpPr>
          <p:cNvPr id="62" name="矩形 61"/>
          <p:cNvSpPr/>
          <p:nvPr/>
        </p:nvSpPr>
        <p:spPr>
          <a:xfrm>
            <a:off x="5419726" y="1805940"/>
            <a:ext cx="743426"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采购退款单</a:t>
            </a:r>
          </a:p>
        </p:txBody>
      </p:sp>
      <p:sp>
        <p:nvSpPr>
          <p:cNvPr id="65" name="矩形 64"/>
          <p:cNvSpPr/>
          <p:nvPr/>
        </p:nvSpPr>
        <p:spPr>
          <a:xfrm>
            <a:off x="3868103" y="1355884"/>
            <a:ext cx="1737360" cy="336709"/>
          </a:xfrm>
          <a:prstGeom prst="rect">
            <a:avLst/>
          </a:prstGeom>
          <a:solidFill>
            <a:srgbClr val="C9EE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66" name="矩形 65"/>
          <p:cNvSpPr/>
          <p:nvPr/>
        </p:nvSpPr>
        <p:spPr>
          <a:xfrm>
            <a:off x="3976212" y="1416844"/>
            <a:ext cx="688181"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发货单</a:t>
            </a:r>
          </a:p>
        </p:txBody>
      </p:sp>
      <p:sp>
        <p:nvSpPr>
          <p:cNvPr id="67" name="矩形 66"/>
          <p:cNvSpPr/>
          <p:nvPr/>
        </p:nvSpPr>
        <p:spPr>
          <a:xfrm>
            <a:off x="4726782" y="1416844"/>
            <a:ext cx="814864"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售后入库单</a:t>
            </a:r>
          </a:p>
        </p:txBody>
      </p:sp>
      <p:sp>
        <p:nvSpPr>
          <p:cNvPr id="76" name="矩形 75"/>
          <p:cNvSpPr/>
          <p:nvPr/>
        </p:nvSpPr>
        <p:spPr>
          <a:xfrm>
            <a:off x="3868103" y="577691"/>
            <a:ext cx="5158740" cy="607695"/>
          </a:xfrm>
          <a:prstGeom prst="rect">
            <a:avLst/>
          </a:prstGeom>
          <a:solidFill>
            <a:srgbClr val="C9EE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77" name="矩形 76"/>
          <p:cNvSpPr/>
          <p:nvPr/>
        </p:nvSpPr>
        <p:spPr>
          <a:xfrm>
            <a:off x="3976212" y="639128"/>
            <a:ext cx="903446"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库存成本统计</a:t>
            </a:r>
          </a:p>
        </p:txBody>
      </p:sp>
      <p:cxnSp>
        <p:nvCxnSpPr>
          <p:cNvPr id="88" name="直接箭头连接符 87"/>
          <p:cNvCxnSpPr/>
          <p:nvPr/>
        </p:nvCxnSpPr>
        <p:spPr>
          <a:xfrm>
            <a:off x="3021330" y="908209"/>
            <a:ext cx="851535" cy="0"/>
          </a:xfrm>
          <a:prstGeom prst="straightConnector1">
            <a:avLst/>
          </a:prstGeom>
          <a:ln>
            <a:solidFill>
              <a:srgbClr val="F49C19"/>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p:nvPr/>
        </p:nvCxnSpPr>
        <p:spPr>
          <a:xfrm>
            <a:off x="3016568" y="1524476"/>
            <a:ext cx="851535" cy="0"/>
          </a:xfrm>
          <a:prstGeom prst="straightConnector1">
            <a:avLst/>
          </a:prstGeom>
          <a:ln>
            <a:solidFill>
              <a:srgbClr val="F49C19"/>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p:nvPr/>
        </p:nvCxnSpPr>
        <p:spPr>
          <a:xfrm>
            <a:off x="3016568" y="1913096"/>
            <a:ext cx="851535" cy="0"/>
          </a:xfrm>
          <a:prstGeom prst="straightConnector1">
            <a:avLst/>
          </a:prstGeom>
          <a:ln>
            <a:solidFill>
              <a:srgbClr val="F49C19"/>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a:off x="3016568" y="2464118"/>
            <a:ext cx="851535" cy="0"/>
          </a:xfrm>
          <a:prstGeom prst="straightConnector1">
            <a:avLst/>
          </a:prstGeom>
          <a:ln>
            <a:solidFill>
              <a:srgbClr val="F49C19"/>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p:cNvCxnSpPr/>
          <p:nvPr/>
        </p:nvCxnSpPr>
        <p:spPr>
          <a:xfrm>
            <a:off x="3016568" y="3080385"/>
            <a:ext cx="851535" cy="0"/>
          </a:xfrm>
          <a:prstGeom prst="straightConnector1">
            <a:avLst/>
          </a:prstGeom>
          <a:ln>
            <a:solidFill>
              <a:srgbClr val="F49C19"/>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p:cNvCxnSpPr/>
          <p:nvPr/>
        </p:nvCxnSpPr>
        <p:spPr>
          <a:xfrm>
            <a:off x="3016568" y="3859054"/>
            <a:ext cx="851535" cy="0"/>
          </a:xfrm>
          <a:prstGeom prst="straightConnector1">
            <a:avLst/>
          </a:prstGeom>
          <a:ln>
            <a:solidFill>
              <a:srgbClr val="F49C19"/>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p:cNvCxnSpPr/>
          <p:nvPr/>
        </p:nvCxnSpPr>
        <p:spPr>
          <a:xfrm>
            <a:off x="3016568" y="4247674"/>
            <a:ext cx="851535" cy="0"/>
          </a:xfrm>
          <a:prstGeom prst="straightConnector1">
            <a:avLst/>
          </a:prstGeom>
          <a:ln>
            <a:solidFill>
              <a:srgbClr val="F49C19"/>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a:off x="1651635" y="907733"/>
            <a:ext cx="384810" cy="0"/>
          </a:xfrm>
          <a:prstGeom prst="straightConnector1">
            <a:avLst/>
          </a:prstGeom>
          <a:ln>
            <a:solidFill>
              <a:srgbClr val="2FBDFF"/>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a:off x="1654969" y="1524000"/>
            <a:ext cx="384810" cy="0"/>
          </a:xfrm>
          <a:prstGeom prst="straightConnector1">
            <a:avLst/>
          </a:prstGeom>
          <a:ln>
            <a:solidFill>
              <a:srgbClr val="2FBDF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a:off x="1651635" y="1912144"/>
            <a:ext cx="384810" cy="0"/>
          </a:xfrm>
          <a:prstGeom prst="straightConnector1">
            <a:avLst/>
          </a:prstGeom>
          <a:ln>
            <a:solidFill>
              <a:srgbClr val="2FBDFF"/>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p:nvPr/>
        </p:nvCxnSpPr>
        <p:spPr>
          <a:xfrm>
            <a:off x="1654969" y="2462689"/>
            <a:ext cx="384810" cy="0"/>
          </a:xfrm>
          <a:prstGeom prst="straightConnector1">
            <a:avLst/>
          </a:prstGeom>
          <a:ln>
            <a:solidFill>
              <a:srgbClr val="2FBDFF"/>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p:nvPr/>
        </p:nvCxnSpPr>
        <p:spPr>
          <a:xfrm>
            <a:off x="1651635" y="3080861"/>
            <a:ext cx="384810" cy="0"/>
          </a:xfrm>
          <a:prstGeom prst="straightConnector1">
            <a:avLst/>
          </a:prstGeom>
          <a:ln>
            <a:solidFill>
              <a:srgbClr val="2FBDFF"/>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106"/>
          <p:cNvCxnSpPr/>
          <p:nvPr/>
        </p:nvCxnSpPr>
        <p:spPr>
          <a:xfrm>
            <a:off x="1654969" y="3858578"/>
            <a:ext cx="384810" cy="0"/>
          </a:xfrm>
          <a:prstGeom prst="straightConnector1">
            <a:avLst/>
          </a:prstGeom>
          <a:ln>
            <a:solidFill>
              <a:srgbClr val="2FBDFF"/>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p:nvPr/>
        </p:nvCxnSpPr>
        <p:spPr>
          <a:xfrm>
            <a:off x="1651635" y="4248150"/>
            <a:ext cx="384810" cy="0"/>
          </a:xfrm>
          <a:prstGeom prst="straightConnector1">
            <a:avLst/>
          </a:prstGeom>
          <a:ln>
            <a:solidFill>
              <a:srgbClr val="2FBDFF"/>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1651635" y="899160"/>
            <a:ext cx="0" cy="3356610"/>
          </a:xfrm>
          <a:prstGeom prst="line">
            <a:avLst/>
          </a:prstGeom>
          <a:ln>
            <a:solidFill>
              <a:srgbClr val="2FBDFF"/>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0" idx="6"/>
          </p:cNvCxnSpPr>
          <p:nvPr/>
        </p:nvCxnSpPr>
        <p:spPr>
          <a:xfrm>
            <a:off x="1283018" y="2787491"/>
            <a:ext cx="373856" cy="0"/>
          </a:xfrm>
          <a:prstGeom prst="line">
            <a:avLst/>
          </a:prstGeom>
          <a:ln>
            <a:solidFill>
              <a:srgbClr val="2FBDFF"/>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942046" y="639128"/>
            <a:ext cx="977265"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进销存成本统计</a:t>
            </a:r>
          </a:p>
        </p:txBody>
      </p:sp>
      <p:sp>
        <p:nvSpPr>
          <p:cNvPr id="4" name="矩形 3"/>
          <p:cNvSpPr/>
          <p:nvPr/>
        </p:nvSpPr>
        <p:spPr>
          <a:xfrm>
            <a:off x="5958840" y="639128"/>
            <a:ext cx="813435"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进销存统计</a:t>
            </a:r>
          </a:p>
        </p:txBody>
      </p:sp>
      <p:sp>
        <p:nvSpPr>
          <p:cNvPr id="5" name="矩形 4"/>
          <p:cNvSpPr/>
          <p:nvPr/>
        </p:nvSpPr>
        <p:spPr>
          <a:xfrm>
            <a:off x="6843237" y="639128"/>
            <a:ext cx="954881"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订单收入统计</a:t>
            </a:r>
          </a:p>
        </p:txBody>
      </p:sp>
      <p:sp>
        <p:nvSpPr>
          <p:cNvPr id="6" name="矩形 5"/>
          <p:cNvSpPr/>
          <p:nvPr/>
        </p:nvSpPr>
        <p:spPr>
          <a:xfrm>
            <a:off x="7869556" y="639128"/>
            <a:ext cx="954881"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快递费统计</a:t>
            </a:r>
          </a:p>
        </p:txBody>
      </p:sp>
      <p:sp>
        <p:nvSpPr>
          <p:cNvPr id="7" name="矩形 6"/>
          <p:cNvSpPr/>
          <p:nvPr/>
        </p:nvSpPr>
        <p:spPr>
          <a:xfrm>
            <a:off x="3976212" y="921068"/>
            <a:ext cx="903446"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货到付款统计</a:t>
            </a:r>
          </a:p>
        </p:txBody>
      </p:sp>
      <p:sp>
        <p:nvSpPr>
          <p:cNvPr id="8" name="矩形 7"/>
          <p:cNvSpPr/>
          <p:nvPr/>
        </p:nvSpPr>
        <p:spPr>
          <a:xfrm>
            <a:off x="4942046" y="921068"/>
            <a:ext cx="977265"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仓库发货统计</a:t>
            </a:r>
          </a:p>
        </p:txBody>
      </p:sp>
      <p:sp>
        <p:nvSpPr>
          <p:cNvPr id="12" name="矩形 11"/>
          <p:cNvSpPr/>
          <p:nvPr/>
        </p:nvSpPr>
        <p:spPr>
          <a:xfrm>
            <a:off x="5958841" y="921068"/>
            <a:ext cx="903446"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采购结算统计</a:t>
            </a:r>
          </a:p>
        </p:txBody>
      </p:sp>
      <p:sp>
        <p:nvSpPr>
          <p:cNvPr id="24" name="矩形 23"/>
          <p:cNvSpPr/>
          <p:nvPr/>
        </p:nvSpPr>
        <p:spPr>
          <a:xfrm>
            <a:off x="5723572" y="2195037"/>
            <a:ext cx="1048703"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仓库工作量统计</a:t>
            </a:r>
          </a:p>
        </p:txBody>
      </p:sp>
      <p:sp>
        <p:nvSpPr>
          <p:cNvPr id="25" name="矩形 24"/>
          <p:cNvSpPr/>
          <p:nvPr/>
        </p:nvSpPr>
        <p:spPr>
          <a:xfrm>
            <a:off x="6843236" y="2195037"/>
            <a:ext cx="758190"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库存帐统计</a:t>
            </a:r>
          </a:p>
        </p:txBody>
      </p:sp>
      <p:sp>
        <p:nvSpPr>
          <p:cNvPr id="31" name="矩形 30"/>
          <p:cNvSpPr/>
          <p:nvPr/>
        </p:nvSpPr>
        <p:spPr>
          <a:xfrm>
            <a:off x="7671911" y="2195037"/>
            <a:ext cx="758190"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进出仓查询</a:t>
            </a:r>
          </a:p>
        </p:txBody>
      </p:sp>
      <p:sp>
        <p:nvSpPr>
          <p:cNvPr id="37" name="矩形 36"/>
          <p:cNvSpPr/>
          <p:nvPr/>
        </p:nvSpPr>
        <p:spPr>
          <a:xfrm>
            <a:off x="3976211" y="2470785"/>
            <a:ext cx="750570"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进销存报表</a:t>
            </a:r>
          </a:p>
        </p:txBody>
      </p:sp>
      <p:sp>
        <p:nvSpPr>
          <p:cNvPr id="40" name="矩形 39"/>
          <p:cNvSpPr/>
          <p:nvPr/>
        </p:nvSpPr>
        <p:spPr>
          <a:xfrm>
            <a:off x="4790599" y="2470785"/>
            <a:ext cx="984409"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商品销售排行榜</a:t>
            </a:r>
          </a:p>
        </p:txBody>
      </p:sp>
      <p:sp>
        <p:nvSpPr>
          <p:cNvPr id="43" name="矩形 42"/>
          <p:cNvSpPr/>
          <p:nvPr/>
        </p:nvSpPr>
        <p:spPr>
          <a:xfrm>
            <a:off x="5845493" y="2470785"/>
            <a:ext cx="984409"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商品库存成本</a:t>
            </a:r>
          </a:p>
        </p:txBody>
      </p:sp>
      <p:sp>
        <p:nvSpPr>
          <p:cNvPr id="51" name="矩形 50"/>
          <p:cNvSpPr/>
          <p:nvPr/>
        </p:nvSpPr>
        <p:spPr>
          <a:xfrm>
            <a:off x="5723573" y="2973229"/>
            <a:ext cx="893921"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售后类型分析</a:t>
            </a:r>
          </a:p>
        </p:txBody>
      </p:sp>
      <p:sp>
        <p:nvSpPr>
          <p:cNvPr id="64" name="矩形 63"/>
          <p:cNvSpPr/>
          <p:nvPr/>
        </p:nvSpPr>
        <p:spPr>
          <a:xfrm>
            <a:off x="6664643" y="2973229"/>
            <a:ext cx="893921"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库存状况分析</a:t>
            </a:r>
          </a:p>
        </p:txBody>
      </p:sp>
      <p:sp>
        <p:nvSpPr>
          <p:cNvPr id="70" name="矩形 69"/>
          <p:cNvSpPr/>
          <p:nvPr/>
        </p:nvSpPr>
        <p:spPr>
          <a:xfrm>
            <a:off x="7604284" y="2973229"/>
            <a:ext cx="1322546"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不动销商品报表</a:t>
            </a:r>
          </a:p>
        </p:txBody>
      </p:sp>
      <p:sp>
        <p:nvSpPr>
          <p:cNvPr id="113" name="矩形 112"/>
          <p:cNvSpPr/>
          <p:nvPr/>
        </p:nvSpPr>
        <p:spPr>
          <a:xfrm>
            <a:off x="3976211" y="3248978"/>
            <a:ext cx="1159193"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仓储物流配送分析</a:t>
            </a:r>
          </a:p>
        </p:txBody>
      </p:sp>
      <p:sp>
        <p:nvSpPr>
          <p:cNvPr id="114" name="矩形 113"/>
          <p:cNvSpPr/>
          <p:nvPr/>
        </p:nvSpPr>
        <p:spPr>
          <a:xfrm>
            <a:off x="5211604" y="3248978"/>
            <a:ext cx="951071"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订单作业状况</a:t>
            </a:r>
          </a:p>
        </p:txBody>
      </p:sp>
      <p:sp>
        <p:nvSpPr>
          <p:cNvPr id="116" name="矩形 115"/>
          <p:cNvSpPr/>
          <p:nvPr/>
        </p:nvSpPr>
        <p:spPr>
          <a:xfrm>
            <a:off x="4942047" y="3751422"/>
            <a:ext cx="903446"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销售明细统计</a:t>
            </a:r>
          </a:p>
        </p:txBody>
      </p:sp>
      <p:sp>
        <p:nvSpPr>
          <p:cNvPr id="117" name="矩形 116"/>
          <p:cNvSpPr/>
          <p:nvPr/>
        </p:nvSpPr>
        <p:spPr>
          <a:xfrm>
            <a:off x="5919312" y="3751422"/>
            <a:ext cx="903446"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订单销售统计</a:t>
            </a:r>
          </a:p>
        </p:txBody>
      </p:sp>
      <p:sp>
        <p:nvSpPr>
          <p:cNvPr id="118" name="矩形 117"/>
          <p:cNvSpPr/>
          <p:nvPr/>
        </p:nvSpPr>
        <p:spPr>
          <a:xfrm>
            <a:off x="6894672" y="3751422"/>
            <a:ext cx="903446"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退货统计</a:t>
            </a:r>
          </a:p>
        </p:txBody>
      </p:sp>
      <p:sp>
        <p:nvSpPr>
          <p:cNvPr id="119" name="矩形 118"/>
          <p:cNvSpPr/>
          <p:nvPr/>
        </p:nvSpPr>
        <p:spPr>
          <a:xfrm>
            <a:off x="5605463" y="4140518"/>
            <a:ext cx="781526"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按区域统计</a:t>
            </a:r>
          </a:p>
        </p:txBody>
      </p:sp>
      <p:sp>
        <p:nvSpPr>
          <p:cNvPr id="120" name="矩形 119"/>
          <p:cNvSpPr/>
          <p:nvPr/>
        </p:nvSpPr>
        <p:spPr>
          <a:xfrm>
            <a:off x="6446044" y="4140518"/>
            <a:ext cx="656749"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按日统计</a:t>
            </a:r>
          </a:p>
        </p:txBody>
      </p:sp>
      <p:sp>
        <p:nvSpPr>
          <p:cNvPr id="121" name="矩形 120"/>
          <p:cNvSpPr/>
          <p:nvPr/>
        </p:nvSpPr>
        <p:spPr>
          <a:xfrm>
            <a:off x="7154228" y="4140518"/>
            <a:ext cx="781526"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按分类统计</a:t>
            </a:r>
          </a:p>
        </p:txBody>
      </p:sp>
      <p:sp>
        <p:nvSpPr>
          <p:cNvPr id="122" name="矩形 121"/>
          <p:cNvSpPr/>
          <p:nvPr/>
        </p:nvSpPr>
        <p:spPr>
          <a:xfrm>
            <a:off x="7980045" y="4140518"/>
            <a:ext cx="946785"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销售排行（款）</a:t>
            </a:r>
          </a:p>
        </p:txBody>
      </p:sp>
      <p:sp>
        <p:nvSpPr>
          <p:cNvPr id="123" name="矩形 122"/>
          <p:cNvSpPr/>
          <p:nvPr/>
        </p:nvSpPr>
        <p:spPr>
          <a:xfrm>
            <a:off x="3976212" y="4416267"/>
            <a:ext cx="1014889"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销售排行（商品）</a:t>
            </a:r>
          </a:p>
        </p:txBody>
      </p:sp>
      <p:sp>
        <p:nvSpPr>
          <p:cNvPr id="124" name="矩形 123"/>
          <p:cNvSpPr/>
          <p:nvPr/>
        </p:nvSpPr>
        <p:spPr>
          <a:xfrm>
            <a:off x="5047774" y="4416267"/>
            <a:ext cx="911066"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供销明细汇总</a:t>
            </a:r>
          </a:p>
        </p:txBody>
      </p:sp>
      <p:sp>
        <p:nvSpPr>
          <p:cNvPr id="125" name="矩形 124"/>
          <p:cNvSpPr/>
          <p:nvPr/>
        </p:nvSpPr>
        <p:spPr>
          <a:xfrm>
            <a:off x="5992178" y="4416267"/>
            <a:ext cx="1032510"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明细（订单商品）</a:t>
            </a:r>
          </a:p>
        </p:txBody>
      </p:sp>
      <p:sp>
        <p:nvSpPr>
          <p:cNvPr id="126" name="矩形 125"/>
          <p:cNvSpPr/>
          <p:nvPr/>
        </p:nvSpPr>
        <p:spPr>
          <a:xfrm>
            <a:off x="7102792" y="4416267"/>
            <a:ext cx="766763"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明细（订单）</a:t>
            </a:r>
          </a:p>
        </p:txBody>
      </p:sp>
      <p:sp>
        <p:nvSpPr>
          <p:cNvPr id="127" name="矩形 126"/>
          <p:cNvSpPr/>
          <p:nvPr/>
        </p:nvSpPr>
        <p:spPr>
          <a:xfrm>
            <a:off x="6020753" y="4416267"/>
            <a:ext cx="1032510"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明细（订单商品）</a:t>
            </a:r>
          </a:p>
        </p:txBody>
      </p:sp>
      <p:sp>
        <p:nvSpPr>
          <p:cNvPr id="128" name="矩形 127"/>
          <p:cNvSpPr/>
          <p:nvPr/>
        </p:nvSpPr>
        <p:spPr>
          <a:xfrm>
            <a:off x="7935754" y="4416267"/>
            <a:ext cx="991553" cy="214789"/>
          </a:xfrm>
          <a:prstGeom prst="rect">
            <a:avLst/>
          </a:prstGeom>
          <a:solidFill>
            <a:srgbClr val="2FBD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900">
                <a:latin typeface="微软雅黑" panose="020B0503020204020204" pitchFamily="34" charset="-122"/>
                <a:ea typeface="微软雅黑" panose="020B0503020204020204" pitchFamily="34" charset="-122"/>
              </a:rPr>
              <a:t>多维分析</a:t>
            </a:r>
          </a:p>
        </p:txBody>
      </p:sp>
    </p:spTree>
    <p:extLst>
      <p:ext uri="{BB962C8B-B14F-4D97-AF65-F5344CB8AC3E}">
        <p14:creationId xmlns:p14="http://schemas.microsoft.com/office/powerpoint/2010/main" val="4068567493"/>
      </p:ext>
    </p:extLst>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25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F3D5357-F268-4962-BEE9-D19D607B9499}" type="slidenum">
              <a:rPr lang="en-US" sz="1000" smtClean="0"/>
              <a:pPr/>
              <a:t>25</a:t>
            </a:fld>
            <a:endParaRPr lang="en-US" sz="1000" dirty="0"/>
          </a:p>
        </p:txBody>
      </p:sp>
      <p:grpSp>
        <p:nvGrpSpPr>
          <p:cNvPr id="8" name="组合 7"/>
          <p:cNvGrpSpPr/>
          <p:nvPr/>
        </p:nvGrpSpPr>
        <p:grpSpPr>
          <a:xfrm>
            <a:off x="5959862" y="852163"/>
            <a:ext cx="2491451" cy="3743141"/>
            <a:chOff x="6389225" y="1106412"/>
            <a:chExt cx="3321934" cy="4990855"/>
          </a:xfrm>
        </p:grpSpPr>
        <p:sp>
          <p:nvSpPr>
            <p:cNvPr id="4" name="圆角矩形 3"/>
            <p:cNvSpPr/>
            <p:nvPr/>
          </p:nvSpPr>
          <p:spPr>
            <a:xfrm>
              <a:off x="6939022" y="1849719"/>
              <a:ext cx="2222340" cy="107302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6" name="圆角矩形 5"/>
            <p:cNvSpPr/>
            <p:nvPr/>
          </p:nvSpPr>
          <p:spPr>
            <a:xfrm>
              <a:off x="6658275" y="3724794"/>
              <a:ext cx="2771334" cy="21679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5" name="矩形 4"/>
            <p:cNvSpPr/>
            <p:nvPr/>
          </p:nvSpPr>
          <p:spPr>
            <a:xfrm>
              <a:off x="6389225" y="1643605"/>
              <a:ext cx="3321934" cy="4453662"/>
            </a:xfrm>
            <a:prstGeom prst="rect">
              <a:avLst/>
            </a:prstGeom>
            <a:noFill/>
            <a:ln w="19050" cmpd="sng">
              <a:solidFill>
                <a:schemeClr val="accent1">
                  <a:shade val="50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 name="TextBox 6"/>
            <p:cNvSpPr txBox="1"/>
            <p:nvPr/>
          </p:nvSpPr>
          <p:spPr>
            <a:xfrm>
              <a:off x="7328359" y="1106412"/>
              <a:ext cx="1383113" cy="451405"/>
            </a:xfrm>
            <a:prstGeom prst="rect">
              <a:avLst/>
            </a:prstGeom>
            <a:noFill/>
          </p:spPr>
          <p:txBody>
            <a:bodyPr wrap="none" rtlCol="0">
              <a:spAutoFit/>
            </a:bodyPr>
            <a:lstStyle/>
            <a:p>
              <a:r>
                <a:rPr lang="en-US" altLang="zh-CN" sz="1600" dirty="0">
                  <a:latin typeface="微软雅黑" pitchFamily="34" charset="-122"/>
                  <a:ea typeface="微软雅黑" pitchFamily="34" charset="-122"/>
                </a:rPr>
                <a:t>NetSuite</a:t>
              </a:r>
              <a:endParaRPr lang="zh-CN" altLang="en-US" sz="1600" dirty="0">
                <a:latin typeface="微软雅黑" pitchFamily="34" charset="-122"/>
                <a:ea typeface="微软雅黑" pitchFamily="34" charset="-122"/>
              </a:endParaRPr>
            </a:p>
          </p:txBody>
        </p:sp>
      </p:grpSp>
      <p:sp>
        <p:nvSpPr>
          <p:cNvPr id="11" name="圆角矩形 10"/>
          <p:cNvSpPr/>
          <p:nvPr/>
        </p:nvSpPr>
        <p:spPr>
          <a:xfrm>
            <a:off x="3133574" y="1409642"/>
            <a:ext cx="1582620" cy="13619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200" dirty="0">
              <a:solidFill>
                <a:schemeClr val="tx1"/>
              </a:solidFill>
            </a:endParaRPr>
          </a:p>
        </p:txBody>
      </p:sp>
      <p:sp>
        <p:nvSpPr>
          <p:cNvPr id="13" name="矩形 12"/>
          <p:cNvSpPr/>
          <p:nvPr/>
        </p:nvSpPr>
        <p:spPr>
          <a:xfrm>
            <a:off x="2869809" y="1255711"/>
            <a:ext cx="2152358" cy="3339593"/>
          </a:xfrm>
          <a:prstGeom prst="rect">
            <a:avLst/>
          </a:prstGeom>
          <a:noFill/>
          <a:ln w="19050" cmpd="sng">
            <a:solidFill>
              <a:schemeClr val="accent1">
                <a:shade val="50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200"/>
          </a:p>
        </p:txBody>
      </p:sp>
      <p:sp>
        <p:nvSpPr>
          <p:cNvPr id="14" name="TextBox 13"/>
          <p:cNvSpPr txBox="1"/>
          <p:nvPr/>
        </p:nvSpPr>
        <p:spPr>
          <a:xfrm>
            <a:off x="3538958" y="852744"/>
            <a:ext cx="889026" cy="315471"/>
          </a:xfrm>
          <a:prstGeom prst="rect">
            <a:avLst/>
          </a:prstGeom>
          <a:noFill/>
        </p:spPr>
        <p:txBody>
          <a:bodyPr wrap="none" lIns="68580" tIns="34290" rIns="68580" bIns="34290" rtlCol="0">
            <a:spAutoFit/>
          </a:bodyPr>
          <a:lstStyle/>
          <a:p>
            <a:r>
              <a:rPr lang="en-US" altLang="zh-CN" sz="1600" dirty="0" err="1">
                <a:latin typeface="微软雅黑" pitchFamily="34" charset="-122"/>
                <a:ea typeface="微软雅黑" pitchFamily="34" charset="-122"/>
              </a:rPr>
              <a:t>Orderin</a:t>
            </a:r>
            <a:endParaRPr lang="zh-CN" altLang="en-US" sz="1600" dirty="0">
              <a:latin typeface="微软雅黑" pitchFamily="34" charset="-122"/>
              <a:ea typeface="微软雅黑" pitchFamily="34" charset="-122"/>
            </a:endParaRPr>
          </a:p>
        </p:txBody>
      </p:sp>
      <p:sp>
        <p:nvSpPr>
          <p:cNvPr id="9" name="圆角矩形 8"/>
          <p:cNvSpPr/>
          <p:nvPr/>
        </p:nvSpPr>
        <p:spPr>
          <a:xfrm>
            <a:off x="3532155" y="1707415"/>
            <a:ext cx="903021" cy="34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200" dirty="0"/>
              <a:t>基础物料</a:t>
            </a:r>
          </a:p>
        </p:txBody>
      </p:sp>
      <p:sp>
        <p:nvSpPr>
          <p:cNvPr id="16" name="圆角矩形 15"/>
          <p:cNvSpPr/>
          <p:nvPr/>
        </p:nvSpPr>
        <p:spPr>
          <a:xfrm>
            <a:off x="3536849" y="2314715"/>
            <a:ext cx="903021" cy="34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200" dirty="0"/>
              <a:t>销售商品</a:t>
            </a:r>
          </a:p>
        </p:txBody>
      </p:sp>
      <p:cxnSp>
        <p:nvCxnSpPr>
          <p:cNvPr id="17" name="直接箭头连接符 16"/>
          <p:cNvCxnSpPr>
            <a:stCxn id="9" idx="2"/>
            <a:endCxn id="16" idx="0"/>
          </p:cNvCxnSpPr>
          <p:nvPr/>
        </p:nvCxnSpPr>
        <p:spPr>
          <a:xfrm>
            <a:off x="3983665" y="2050315"/>
            <a:ext cx="4694" cy="26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962607" y="2039631"/>
            <a:ext cx="536056" cy="223138"/>
          </a:xfrm>
          <a:prstGeom prst="rect">
            <a:avLst/>
          </a:prstGeom>
          <a:noFill/>
        </p:spPr>
        <p:txBody>
          <a:bodyPr wrap="square" lIns="68580" tIns="34290" rIns="68580" bIns="34290" rtlCol="0">
            <a:spAutoFit/>
          </a:bodyPr>
          <a:lstStyle/>
          <a:p>
            <a:r>
              <a:rPr lang="zh-CN" altLang="en-US" sz="1000" dirty="0"/>
              <a:t>组合</a:t>
            </a:r>
          </a:p>
        </p:txBody>
      </p:sp>
      <p:sp>
        <p:nvSpPr>
          <p:cNvPr id="21" name="矩形 20"/>
          <p:cNvSpPr/>
          <p:nvPr/>
        </p:nvSpPr>
        <p:spPr>
          <a:xfrm>
            <a:off x="759641" y="1242832"/>
            <a:ext cx="1101754" cy="3339593"/>
          </a:xfrm>
          <a:prstGeom prst="rect">
            <a:avLst/>
          </a:prstGeom>
          <a:noFill/>
          <a:ln w="19050" cmpd="sng">
            <a:solidFill>
              <a:schemeClr val="accent1">
                <a:shade val="50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200"/>
          </a:p>
        </p:txBody>
      </p:sp>
      <p:sp>
        <p:nvSpPr>
          <p:cNvPr id="22" name="TextBox 21"/>
          <p:cNvSpPr txBox="1"/>
          <p:nvPr/>
        </p:nvSpPr>
        <p:spPr>
          <a:xfrm>
            <a:off x="974968" y="883271"/>
            <a:ext cx="446276" cy="253916"/>
          </a:xfrm>
          <a:prstGeom prst="rect">
            <a:avLst/>
          </a:prstGeom>
          <a:noFill/>
        </p:spPr>
        <p:txBody>
          <a:bodyPr wrap="none" lIns="68580" tIns="34290" rIns="68580" bIns="34290" rtlCol="0">
            <a:spAutoFit/>
          </a:bodyPr>
          <a:lstStyle/>
          <a:p>
            <a:r>
              <a:rPr lang="zh-CN" altLang="en-US" sz="1200" dirty="0">
                <a:latin typeface="微软雅黑" pitchFamily="34" charset="-122"/>
                <a:ea typeface="微软雅黑" pitchFamily="34" charset="-122"/>
              </a:rPr>
              <a:t>网店</a:t>
            </a:r>
          </a:p>
        </p:txBody>
      </p:sp>
      <p:cxnSp>
        <p:nvCxnSpPr>
          <p:cNvPr id="27" name="直接箭头连接符 26"/>
          <p:cNvCxnSpPr>
            <a:stCxn id="9" idx="3"/>
            <a:endCxn id="85" idx="1"/>
          </p:cNvCxnSpPr>
          <p:nvPr/>
        </p:nvCxnSpPr>
        <p:spPr>
          <a:xfrm>
            <a:off x="4435177" y="1878865"/>
            <a:ext cx="231890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5280701" y="1636801"/>
            <a:ext cx="446276" cy="253916"/>
          </a:xfrm>
          <a:prstGeom prst="rect">
            <a:avLst/>
          </a:prstGeom>
          <a:noFill/>
        </p:spPr>
        <p:txBody>
          <a:bodyPr wrap="none" lIns="68580" tIns="34290" rIns="68580" bIns="34290" rtlCol="0">
            <a:spAutoFit/>
          </a:bodyPr>
          <a:lstStyle/>
          <a:p>
            <a:r>
              <a:rPr lang="zh-CN" altLang="en-US" sz="1200" dirty="0"/>
              <a:t>同步</a:t>
            </a:r>
          </a:p>
        </p:txBody>
      </p:sp>
      <p:cxnSp>
        <p:nvCxnSpPr>
          <p:cNvPr id="31" name="直接箭头连接符 30"/>
          <p:cNvCxnSpPr>
            <a:stCxn id="4" idx="2"/>
            <a:endCxn id="6" idx="0"/>
          </p:cNvCxnSpPr>
          <p:nvPr/>
        </p:nvCxnSpPr>
        <p:spPr>
          <a:xfrm flipH="1">
            <a:off x="7200900" y="2214414"/>
            <a:ext cx="4688" cy="60153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3076" name="TextBox 3075"/>
          <p:cNvSpPr txBox="1"/>
          <p:nvPr/>
        </p:nvSpPr>
        <p:spPr>
          <a:xfrm>
            <a:off x="3602721" y="1418944"/>
            <a:ext cx="651460" cy="223138"/>
          </a:xfrm>
          <a:prstGeom prst="rect">
            <a:avLst/>
          </a:prstGeom>
          <a:noFill/>
        </p:spPr>
        <p:txBody>
          <a:bodyPr wrap="none" lIns="68580" tIns="34290" rIns="68580" bIns="34290" rtlCol="0">
            <a:spAutoFit/>
          </a:bodyPr>
          <a:lstStyle/>
          <a:p>
            <a:r>
              <a:rPr lang="zh-CN" altLang="en-US" sz="1000" dirty="0"/>
              <a:t>库存管理</a:t>
            </a:r>
          </a:p>
        </p:txBody>
      </p:sp>
      <p:grpSp>
        <p:nvGrpSpPr>
          <p:cNvPr id="3102" name="组合 3101"/>
          <p:cNvGrpSpPr/>
          <p:nvPr/>
        </p:nvGrpSpPr>
        <p:grpSpPr>
          <a:xfrm>
            <a:off x="824430" y="1220776"/>
            <a:ext cx="1315009" cy="2836865"/>
            <a:chOff x="1950834" y="1340828"/>
            <a:chExt cx="1753345" cy="3782487"/>
          </a:xfrm>
        </p:grpSpPr>
        <p:pic>
          <p:nvPicPr>
            <p:cNvPr id="23" name="Picture 8" descr="“天猫 logo png”的图片搜索结果"/>
            <p:cNvPicPr>
              <a:picLocks noChangeAspect="1" noChangeArrowheads="1"/>
            </p:cNvPicPr>
            <p:nvPr/>
          </p:nvPicPr>
          <p:blipFill>
            <a:blip r:embed="rId3"/>
            <a:srcRect/>
            <a:stretch>
              <a:fillRect/>
            </a:stretch>
          </p:blipFill>
          <p:spPr bwMode="auto">
            <a:xfrm>
              <a:off x="2065554" y="2764206"/>
              <a:ext cx="1178767" cy="644417"/>
            </a:xfrm>
            <a:prstGeom prst="rect">
              <a:avLst/>
            </a:prstGeom>
            <a:noFill/>
          </p:spPr>
        </p:pic>
        <p:pic>
          <p:nvPicPr>
            <p:cNvPr id="24" name="Picture 10" descr="“ebay logo png”的图片搜索结果"/>
            <p:cNvPicPr>
              <a:picLocks noChangeAspect="1" noChangeArrowheads="1"/>
            </p:cNvPicPr>
            <p:nvPr/>
          </p:nvPicPr>
          <p:blipFill>
            <a:blip r:embed="rId4" cstate="print"/>
            <a:srcRect/>
            <a:stretch>
              <a:fillRect/>
            </a:stretch>
          </p:blipFill>
          <p:spPr bwMode="auto">
            <a:xfrm>
              <a:off x="2180276" y="3858494"/>
              <a:ext cx="949325" cy="415330"/>
            </a:xfrm>
            <a:prstGeom prst="rect">
              <a:avLst/>
            </a:prstGeom>
            <a:noFill/>
          </p:spPr>
        </p:pic>
        <p:pic>
          <p:nvPicPr>
            <p:cNvPr id="25" name="Picture 16" descr="“amazon logo png”的图片搜索结果"/>
            <p:cNvPicPr>
              <a:picLocks noChangeAspect="1" noChangeArrowheads="1"/>
            </p:cNvPicPr>
            <p:nvPr/>
          </p:nvPicPr>
          <p:blipFill>
            <a:blip r:embed="rId5" cstate="print"/>
            <a:srcRect/>
            <a:stretch>
              <a:fillRect/>
            </a:stretch>
          </p:blipFill>
          <p:spPr bwMode="auto">
            <a:xfrm>
              <a:off x="1950834" y="4597852"/>
              <a:ext cx="1350035" cy="525463"/>
            </a:xfrm>
            <a:prstGeom prst="rect">
              <a:avLst/>
            </a:prstGeom>
            <a:noFill/>
          </p:spPr>
        </p:pic>
        <p:pic>
          <p:nvPicPr>
            <p:cNvPr id="26" name="Picture 34" descr="“京东透明 logo png”的图片搜索结果"/>
            <p:cNvPicPr>
              <a:picLocks noChangeAspect="1" noChangeArrowheads="1"/>
            </p:cNvPicPr>
            <p:nvPr/>
          </p:nvPicPr>
          <p:blipFill>
            <a:blip r:embed="rId6" cstate="print"/>
            <a:srcRect/>
            <a:stretch>
              <a:fillRect/>
            </a:stretch>
          </p:blipFill>
          <p:spPr bwMode="auto">
            <a:xfrm>
              <a:off x="1950834" y="1340828"/>
              <a:ext cx="1350035" cy="1687185"/>
            </a:xfrm>
            <a:prstGeom prst="rect">
              <a:avLst/>
            </a:prstGeom>
            <a:noFill/>
          </p:spPr>
        </p:pic>
        <p:sp>
          <p:nvSpPr>
            <p:cNvPr id="3100" name="右大括号 3099"/>
            <p:cNvSpPr/>
            <p:nvPr/>
          </p:nvSpPr>
          <p:spPr>
            <a:xfrm>
              <a:off x="3244321" y="2046731"/>
              <a:ext cx="459858" cy="2982990"/>
            </a:xfrm>
            <a:prstGeom prst="rightBrace">
              <a:avLst>
                <a:gd name="adj1" fmla="val 8333"/>
                <a:gd name="adj2" fmla="val 63969"/>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p>
          </p:txBody>
        </p:sp>
      </p:grpSp>
      <p:sp>
        <p:nvSpPr>
          <p:cNvPr id="3101" name="圆角矩形 3100"/>
          <p:cNvSpPr/>
          <p:nvPr/>
        </p:nvSpPr>
        <p:spPr>
          <a:xfrm>
            <a:off x="3541865" y="2998993"/>
            <a:ext cx="919832" cy="265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200" dirty="0"/>
              <a:t>销售订单</a:t>
            </a:r>
          </a:p>
        </p:txBody>
      </p:sp>
      <p:sp>
        <p:nvSpPr>
          <p:cNvPr id="82" name="圆角矩形 81"/>
          <p:cNvSpPr/>
          <p:nvPr/>
        </p:nvSpPr>
        <p:spPr>
          <a:xfrm>
            <a:off x="3536849" y="3576187"/>
            <a:ext cx="929865" cy="265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200" dirty="0"/>
              <a:t>发货单</a:t>
            </a:r>
          </a:p>
        </p:txBody>
      </p:sp>
      <p:sp>
        <p:nvSpPr>
          <p:cNvPr id="83" name="圆角矩形 82"/>
          <p:cNvSpPr/>
          <p:nvPr/>
        </p:nvSpPr>
        <p:spPr>
          <a:xfrm>
            <a:off x="3541865" y="4132924"/>
            <a:ext cx="919832" cy="265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200" dirty="0"/>
              <a:t>物流单</a:t>
            </a:r>
          </a:p>
        </p:txBody>
      </p:sp>
      <p:sp>
        <p:nvSpPr>
          <p:cNvPr id="84" name="TextBox 83"/>
          <p:cNvSpPr txBox="1"/>
          <p:nvPr/>
        </p:nvSpPr>
        <p:spPr>
          <a:xfrm>
            <a:off x="6828562" y="1418944"/>
            <a:ext cx="651460" cy="223138"/>
          </a:xfrm>
          <a:prstGeom prst="rect">
            <a:avLst/>
          </a:prstGeom>
          <a:noFill/>
        </p:spPr>
        <p:txBody>
          <a:bodyPr wrap="none" lIns="68580" tIns="34290" rIns="68580" bIns="34290" rtlCol="0">
            <a:spAutoFit/>
          </a:bodyPr>
          <a:lstStyle/>
          <a:p>
            <a:r>
              <a:rPr lang="zh-CN" altLang="en-US" sz="1000" dirty="0"/>
              <a:t>库存管理</a:t>
            </a:r>
          </a:p>
        </p:txBody>
      </p:sp>
      <p:sp>
        <p:nvSpPr>
          <p:cNvPr id="85" name="圆角矩形 84"/>
          <p:cNvSpPr/>
          <p:nvPr/>
        </p:nvSpPr>
        <p:spPr>
          <a:xfrm>
            <a:off x="6754076" y="1707415"/>
            <a:ext cx="903021" cy="34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200" dirty="0"/>
              <a:t>基础物料</a:t>
            </a:r>
          </a:p>
        </p:txBody>
      </p:sp>
      <p:sp>
        <p:nvSpPr>
          <p:cNvPr id="89" name="TextBox 88"/>
          <p:cNvSpPr txBox="1"/>
          <p:nvPr/>
        </p:nvSpPr>
        <p:spPr>
          <a:xfrm>
            <a:off x="6828560" y="2821881"/>
            <a:ext cx="651460" cy="223138"/>
          </a:xfrm>
          <a:prstGeom prst="rect">
            <a:avLst/>
          </a:prstGeom>
          <a:noFill/>
        </p:spPr>
        <p:txBody>
          <a:bodyPr wrap="none" lIns="68580" tIns="34290" rIns="68580" bIns="34290" rtlCol="0">
            <a:spAutoFit/>
          </a:bodyPr>
          <a:lstStyle/>
          <a:p>
            <a:r>
              <a:rPr lang="zh-CN" altLang="en-US" sz="1000" dirty="0"/>
              <a:t>财务管理</a:t>
            </a:r>
          </a:p>
        </p:txBody>
      </p:sp>
      <p:sp>
        <p:nvSpPr>
          <p:cNvPr id="95" name="圆角矩形 94"/>
          <p:cNvSpPr/>
          <p:nvPr/>
        </p:nvSpPr>
        <p:spPr>
          <a:xfrm>
            <a:off x="6764571" y="3131884"/>
            <a:ext cx="919832" cy="265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200" dirty="0"/>
              <a:t>发票</a:t>
            </a:r>
          </a:p>
        </p:txBody>
      </p:sp>
      <p:cxnSp>
        <p:nvCxnSpPr>
          <p:cNvPr id="96" name="直接箭头连接符 95"/>
          <p:cNvCxnSpPr>
            <a:endCxn id="82" idx="0"/>
          </p:cNvCxnSpPr>
          <p:nvPr/>
        </p:nvCxnSpPr>
        <p:spPr>
          <a:xfrm>
            <a:off x="4001781" y="3264774"/>
            <a:ext cx="0" cy="3114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a:stCxn id="82" idx="2"/>
            <a:endCxn id="83" idx="0"/>
          </p:cNvCxnSpPr>
          <p:nvPr/>
        </p:nvCxnSpPr>
        <p:spPr>
          <a:xfrm>
            <a:off x="4001781" y="3841968"/>
            <a:ext cx="0" cy="2909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a:endCxn id="95" idx="1"/>
          </p:cNvCxnSpPr>
          <p:nvPr/>
        </p:nvCxnSpPr>
        <p:spPr>
          <a:xfrm flipV="1">
            <a:off x="4716194" y="3264775"/>
            <a:ext cx="2048377" cy="1001039"/>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108" name="圆角矩形 107"/>
          <p:cNvSpPr/>
          <p:nvPr/>
        </p:nvSpPr>
        <p:spPr>
          <a:xfrm>
            <a:off x="6610330" y="3734262"/>
            <a:ext cx="571953" cy="265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200" dirty="0"/>
              <a:t>应收</a:t>
            </a:r>
          </a:p>
        </p:txBody>
      </p:sp>
      <p:sp>
        <p:nvSpPr>
          <p:cNvPr id="109" name="圆角矩形 108"/>
          <p:cNvSpPr/>
          <p:nvPr/>
        </p:nvSpPr>
        <p:spPr>
          <a:xfrm>
            <a:off x="7264585" y="3741532"/>
            <a:ext cx="571953" cy="265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200" dirty="0"/>
              <a:t>应付</a:t>
            </a:r>
          </a:p>
        </p:txBody>
      </p:sp>
      <p:sp>
        <p:nvSpPr>
          <p:cNvPr id="112" name="圆角矩形 111"/>
          <p:cNvSpPr/>
          <p:nvPr/>
        </p:nvSpPr>
        <p:spPr>
          <a:xfrm>
            <a:off x="6610330" y="4082023"/>
            <a:ext cx="571955" cy="265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200" dirty="0"/>
              <a:t>总账</a:t>
            </a:r>
          </a:p>
        </p:txBody>
      </p:sp>
      <p:sp>
        <p:nvSpPr>
          <p:cNvPr id="113" name="圆角矩形 112"/>
          <p:cNvSpPr/>
          <p:nvPr/>
        </p:nvSpPr>
        <p:spPr>
          <a:xfrm>
            <a:off x="7264585" y="4082023"/>
            <a:ext cx="571953" cy="265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200" dirty="0"/>
              <a:t>报表</a:t>
            </a:r>
          </a:p>
        </p:txBody>
      </p:sp>
      <p:sp>
        <p:nvSpPr>
          <p:cNvPr id="72" name="左大括号 71"/>
          <p:cNvSpPr/>
          <p:nvPr/>
        </p:nvSpPr>
        <p:spPr>
          <a:xfrm>
            <a:off x="3133573" y="2314715"/>
            <a:ext cx="398582" cy="2127159"/>
          </a:xfrm>
          <a:prstGeom prst="leftBrace">
            <a:avLst>
              <a:gd name="adj1" fmla="val 8333"/>
              <a:gd name="adj2" fmla="val 40637"/>
            </a:avLst>
          </a:prstGeom>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algn="ctr"/>
            <a:endParaRPr lang="zh-CN" altLang="en-US" sz="1200"/>
          </a:p>
        </p:txBody>
      </p:sp>
      <p:cxnSp>
        <p:nvCxnSpPr>
          <p:cNvPr id="119" name="直接箭头连接符 118"/>
          <p:cNvCxnSpPr>
            <a:stCxn id="3100" idx="1"/>
            <a:endCxn id="72" idx="1"/>
          </p:cNvCxnSpPr>
          <p:nvPr/>
        </p:nvCxnSpPr>
        <p:spPr>
          <a:xfrm flipV="1">
            <a:off x="2139439" y="3179128"/>
            <a:ext cx="994135" cy="2217"/>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22" name="TextBox 121"/>
          <p:cNvSpPr txBox="1"/>
          <p:nvPr/>
        </p:nvSpPr>
        <p:spPr>
          <a:xfrm>
            <a:off x="2281420" y="2911644"/>
            <a:ext cx="446276" cy="253916"/>
          </a:xfrm>
          <a:prstGeom prst="rect">
            <a:avLst/>
          </a:prstGeom>
          <a:noFill/>
        </p:spPr>
        <p:txBody>
          <a:bodyPr wrap="none" lIns="68580" tIns="34290" rIns="68580" bIns="34290" rtlCol="0">
            <a:spAutoFit/>
          </a:bodyPr>
          <a:lstStyle/>
          <a:p>
            <a:r>
              <a:rPr lang="zh-CN" altLang="en-US" sz="1200" dirty="0"/>
              <a:t>同步</a:t>
            </a:r>
          </a:p>
        </p:txBody>
      </p:sp>
      <p:sp>
        <p:nvSpPr>
          <p:cNvPr id="123" name="下箭头 122"/>
          <p:cNvSpPr/>
          <p:nvPr/>
        </p:nvSpPr>
        <p:spPr>
          <a:xfrm>
            <a:off x="7042750" y="3447662"/>
            <a:ext cx="363474" cy="1978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200"/>
          </a:p>
        </p:txBody>
      </p:sp>
      <p:sp>
        <p:nvSpPr>
          <p:cNvPr id="46" name="标题 1"/>
          <p:cNvSpPr txBox="1">
            <a:spLocks/>
          </p:cNvSpPr>
          <p:nvPr/>
        </p:nvSpPr>
        <p:spPr bwMode="auto">
          <a:xfrm>
            <a:off x="606008" y="123478"/>
            <a:ext cx="5622176" cy="277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algn="l"/>
            <a:r>
              <a:rPr lang="en-US" altLang="zh-CN" sz="1600" dirty="0" err="1">
                <a:solidFill>
                  <a:schemeClr val="bg1"/>
                </a:solidFill>
                <a:latin typeface="微软雅黑" panose="020B0503020204020204" pitchFamily="34" charset="-122"/>
                <a:ea typeface="微软雅黑" panose="020B0503020204020204" pitchFamily="34" charset="-122"/>
              </a:rPr>
              <a:t>Orderin</a:t>
            </a:r>
            <a:r>
              <a:rPr lang="zh-CN" altLang="en-US" sz="1600" dirty="0">
                <a:solidFill>
                  <a:schemeClr val="bg1"/>
                </a:solidFill>
                <a:latin typeface="微软雅黑" panose="020B0503020204020204" pitchFamily="34" charset="-122"/>
                <a:ea typeface="微软雅黑" panose="020B0503020204020204" pitchFamily="34" charset="-122"/>
              </a:rPr>
              <a:t>与</a:t>
            </a:r>
            <a:r>
              <a:rPr lang="en-US" altLang="zh-CN" sz="1600" dirty="0">
                <a:solidFill>
                  <a:schemeClr val="bg1"/>
                </a:solidFill>
                <a:latin typeface="微软雅黑" panose="020B0503020204020204" pitchFamily="34" charset="-122"/>
                <a:ea typeface="微软雅黑" panose="020B0503020204020204" pitchFamily="34" charset="-122"/>
              </a:rPr>
              <a:t>NetSuite</a:t>
            </a:r>
            <a:r>
              <a:rPr lang="zh-CN" altLang="en-US" sz="1600" dirty="0">
                <a:solidFill>
                  <a:schemeClr val="bg1"/>
                </a:solidFill>
                <a:latin typeface="微软雅黑" panose="020B0503020204020204" pitchFamily="34" charset="-122"/>
                <a:ea typeface="微软雅黑" panose="020B0503020204020204" pitchFamily="34" charset="-122"/>
              </a:rPr>
              <a:t>协作方案示例</a:t>
            </a:r>
          </a:p>
        </p:txBody>
      </p:sp>
    </p:spTree>
    <p:extLst>
      <p:ext uri="{BB962C8B-B14F-4D97-AF65-F5344CB8AC3E}">
        <p14:creationId xmlns:p14="http://schemas.microsoft.com/office/powerpoint/2010/main" val="1109892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F3D5357-F268-4962-BEE9-D19D607B9499}" type="slidenum">
              <a:rPr lang="en-US" smtClean="0"/>
              <a:pPr/>
              <a:t>26</a:t>
            </a:fld>
            <a:endParaRPr lang="en-US" dirty="0"/>
          </a:p>
        </p:txBody>
      </p:sp>
      <p:grpSp>
        <p:nvGrpSpPr>
          <p:cNvPr id="4" name="组合 3"/>
          <p:cNvGrpSpPr/>
          <p:nvPr/>
        </p:nvGrpSpPr>
        <p:grpSpPr>
          <a:xfrm>
            <a:off x="706835" y="915566"/>
            <a:ext cx="7321550" cy="3937674"/>
            <a:chOff x="855783" y="299586"/>
            <a:chExt cx="8377400" cy="6213604"/>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784" y="299586"/>
              <a:ext cx="8377399" cy="3463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783" y="3634125"/>
              <a:ext cx="8377400" cy="2879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 name="圆角矩形 6"/>
          <p:cNvSpPr/>
          <p:nvPr/>
        </p:nvSpPr>
        <p:spPr>
          <a:xfrm>
            <a:off x="3175780" y="3302391"/>
            <a:ext cx="654148" cy="269045"/>
          </a:xfrm>
          <a:prstGeom prst="round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圆角矩形 9"/>
          <p:cNvSpPr/>
          <p:nvPr/>
        </p:nvSpPr>
        <p:spPr>
          <a:xfrm>
            <a:off x="706835" y="3167869"/>
            <a:ext cx="875781" cy="605721"/>
          </a:xfrm>
          <a:prstGeom prst="round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8" name="标题 1"/>
          <p:cNvSpPr txBox="1">
            <a:spLocks/>
          </p:cNvSpPr>
          <p:nvPr/>
        </p:nvSpPr>
        <p:spPr bwMode="auto">
          <a:xfrm>
            <a:off x="606008" y="123478"/>
            <a:ext cx="5622176" cy="277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algn="l"/>
            <a:r>
              <a:rPr lang="zh-CN" altLang="en-US" sz="1600" dirty="0">
                <a:solidFill>
                  <a:schemeClr val="bg1"/>
                </a:solidFill>
                <a:latin typeface="微软雅黑" panose="020B0503020204020204" pitchFamily="34" charset="-122"/>
                <a:ea typeface="微软雅黑" panose="020B0503020204020204" pitchFamily="34" charset="-122"/>
              </a:rPr>
              <a:t>在</a:t>
            </a:r>
            <a:r>
              <a:rPr lang="en-US" altLang="zh-CN" sz="1600" dirty="0">
                <a:solidFill>
                  <a:schemeClr val="bg1"/>
                </a:solidFill>
                <a:latin typeface="微软雅黑" panose="020B0503020204020204" pitchFamily="34" charset="-122"/>
                <a:ea typeface="微软雅黑" panose="020B0503020204020204" pitchFamily="34" charset="-122"/>
              </a:rPr>
              <a:t>NetSuite</a:t>
            </a:r>
            <a:r>
              <a:rPr lang="zh-CN" altLang="en-US" sz="1600" dirty="0">
                <a:solidFill>
                  <a:schemeClr val="bg1"/>
                </a:solidFill>
                <a:latin typeface="微软雅黑" panose="020B0503020204020204" pitchFamily="34" charset="-122"/>
                <a:ea typeface="微软雅黑" panose="020B0503020204020204" pitchFamily="34" charset="-122"/>
              </a:rPr>
              <a:t>中进行各渠道数据管理</a:t>
            </a:r>
          </a:p>
        </p:txBody>
      </p:sp>
    </p:spTree>
    <p:extLst>
      <p:ext uri="{BB962C8B-B14F-4D97-AF65-F5344CB8AC3E}">
        <p14:creationId xmlns:p14="http://schemas.microsoft.com/office/powerpoint/2010/main" val="3619067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252520" cy="5143500"/>
          </a:xfrm>
          <a:prstGeom prst="rect">
            <a:avLst/>
          </a:prstGeom>
        </p:spPr>
      </p:pic>
      <p:sp>
        <p:nvSpPr>
          <p:cNvPr id="12" name="矩形 5"/>
          <p:cNvSpPr/>
          <p:nvPr/>
        </p:nvSpPr>
        <p:spPr>
          <a:xfrm>
            <a:off x="784" y="2211710"/>
            <a:ext cx="9144000"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9"/>
          <p:cNvSpPr txBox="1"/>
          <p:nvPr/>
        </p:nvSpPr>
        <p:spPr>
          <a:xfrm>
            <a:off x="2851151" y="2944120"/>
            <a:ext cx="3441700" cy="623248"/>
          </a:xfrm>
          <a:prstGeom prst="rect">
            <a:avLst/>
          </a:prstGeom>
          <a:noFill/>
        </p:spPr>
        <p:txBody>
          <a:bodyPr wrap="square" lIns="68580" tIns="34290" rIns="68580" bIns="34290" rtlCol="0">
            <a:spAutoFit/>
          </a:bodyPr>
          <a:lstStyle/>
          <a:p>
            <a:pPr marL="0" lvl="1" algn="ctr"/>
            <a:r>
              <a:rPr lang="zh-CN" altLang="en-US" sz="3600" b="1" spc="300" dirty="0">
                <a:solidFill>
                  <a:schemeClr val="bg1"/>
                </a:solidFill>
                <a:latin typeface="微软雅黑" panose="020B0503020204020204" pitchFamily="34" charset="-122"/>
                <a:ea typeface="微软雅黑" panose="020B0503020204020204" pitchFamily="34" charset="-122"/>
              </a:rPr>
              <a:t>解决方案</a:t>
            </a:r>
          </a:p>
        </p:txBody>
      </p:sp>
      <p:sp>
        <p:nvSpPr>
          <p:cNvPr id="21" name="Freeform 5"/>
          <p:cNvSpPr/>
          <p:nvPr/>
        </p:nvSpPr>
        <p:spPr bwMode="auto">
          <a:xfrm>
            <a:off x="3901440" y="1607124"/>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6"/>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23" name="文本框 9"/>
          <p:cNvSpPr txBox="1"/>
          <p:nvPr/>
        </p:nvSpPr>
        <p:spPr>
          <a:xfrm>
            <a:off x="4184787" y="3640058"/>
            <a:ext cx="1167799" cy="153888"/>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000" dirty="0">
                <a:solidFill>
                  <a:schemeClr val="bg1"/>
                </a:solidFill>
                <a:latin typeface="微软雅黑" panose="020B0503020204020204" pitchFamily="34" charset="-122"/>
                <a:ea typeface="微软雅黑" panose="020B0503020204020204" pitchFamily="34" charset="-122"/>
              </a:rPr>
              <a:t>电商解决方案</a:t>
            </a:r>
          </a:p>
        </p:txBody>
      </p:sp>
      <p:sp>
        <p:nvSpPr>
          <p:cNvPr id="24" name="文本框 9"/>
          <p:cNvSpPr txBox="1"/>
          <p:nvPr/>
        </p:nvSpPr>
        <p:spPr>
          <a:xfrm>
            <a:off x="4184786" y="3864323"/>
            <a:ext cx="1167799" cy="153888"/>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000" dirty="0">
                <a:solidFill>
                  <a:schemeClr val="bg1"/>
                </a:solidFill>
                <a:latin typeface="微软雅黑" panose="020B0503020204020204" pitchFamily="34" charset="-122"/>
                <a:ea typeface="微软雅黑" panose="020B0503020204020204" pitchFamily="34" charset="-122"/>
              </a:rPr>
              <a:t>零售解决方案</a:t>
            </a:r>
          </a:p>
        </p:txBody>
      </p:sp>
      <p:sp>
        <p:nvSpPr>
          <p:cNvPr id="25" name="文本框 9"/>
          <p:cNvSpPr txBox="1"/>
          <p:nvPr/>
        </p:nvSpPr>
        <p:spPr>
          <a:xfrm>
            <a:off x="4184787" y="4088588"/>
            <a:ext cx="1167799" cy="153888"/>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000" dirty="0">
                <a:solidFill>
                  <a:schemeClr val="bg1"/>
                </a:solidFill>
                <a:latin typeface="微软雅黑" panose="020B0503020204020204" pitchFamily="34" charset="-122"/>
                <a:ea typeface="微软雅黑" panose="020B0503020204020204" pitchFamily="34" charset="-122"/>
              </a:rPr>
              <a:t>新零售解决方案</a:t>
            </a:r>
          </a:p>
        </p:txBody>
      </p:sp>
      <p:sp>
        <p:nvSpPr>
          <p:cNvPr id="26" name="文本框 9"/>
          <p:cNvSpPr txBox="1"/>
          <p:nvPr/>
        </p:nvSpPr>
        <p:spPr>
          <a:xfrm>
            <a:off x="4184786" y="4312854"/>
            <a:ext cx="1167799" cy="153888"/>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000" dirty="0">
                <a:solidFill>
                  <a:schemeClr val="bg1"/>
                </a:solidFill>
                <a:latin typeface="微软雅黑" panose="020B0503020204020204" pitchFamily="34" charset="-122"/>
                <a:ea typeface="微软雅黑" panose="020B0503020204020204" pitchFamily="34" charset="-122"/>
              </a:rPr>
              <a:t>全渠道解决方案</a:t>
            </a:r>
          </a:p>
        </p:txBody>
      </p:sp>
      <p:sp>
        <p:nvSpPr>
          <p:cNvPr id="14" name="KSO_Shape"/>
          <p:cNvSpPr/>
          <p:nvPr/>
        </p:nvSpPr>
        <p:spPr bwMode="auto">
          <a:xfrm>
            <a:off x="4208404" y="1851670"/>
            <a:ext cx="723636" cy="694692"/>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Tree>
    <p:extLst>
      <p:ext uri="{BB962C8B-B14F-4D97-AF65-F5344CB8AC3E}">
        <p14:creationId xmlns:p14="http://schemas.microsoft.com/office/powerpoint/2010/main" val="1686356669"/>
      </p:ext>
    </p:extLst>
  </p:cSld>
  <p:clrMapOvr>
    <a:masterClrMapping/>
  </p:clrMapOvr>
  <mc:AlternateContent xmlns:mc="http://schemas.openxmlformats.org/markup-compatibility/2006" xmlns:p14="http://schemas.microsoft.com/office/powerpoint/2010/main">
    <mc:Choice Requires="p14">
      <p:transition spd="slow" p14:dur="1600" advClick="0" advTm="0">
        <p14:prism dir="u"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53" presetClass="entr" presetSubtype="528" fill="hold" grpId="0" nodeType="withEffect">
                                  <p:stCondLst>
                                    <p:cond delay="600"/>
                                  </p:stCondLst>
                                  <p:childTnLst>
                                    <p:set>
                                      <p:cBhvr>
                                        <p:cTn id="9" dur="1" fill="hold">
                                          <p:stCondLst>
                                            <p:cond delay="0"/>
                                          </p:stCondLst>
                                        </p:cTn>
                                        <p:tgtEl>
                                          <p:spTgt spid="21"/>
                                        </p:tgtEl>
                                        <p:attrNameLst>
                                          <p:attrName>style.visibility</p:attrName>
                                        </p:attrNameLst>
                                      </p:cBhvr>
                                      <p:to>
                                        <p:strVal val="visible"/>
                                      </p:to>
                                    </p:set>
                                    <p:anim calcmode="lin" valueType="num">
                                      <p:cBhvr>
                                        <p:cTn id="10" dur="500" fill="hold"/>
                                        <p:tgtEl>
                                          <p:spTgt spid="21"/>
                                        </p:tgtEl>
                                        <p:attrNameLst>
                                          <p:attrName>ppt_w</p:attrName>
                                        </p:attrNameLst>
                                      </p:cBhvr>
                                      <p:tavLst>
                                        <p:tav tm="0">
                                          <p:val>
                                            <p:fltVal val="0"/>
                                          </p:val>
                                        </p:tav>
                                        <p:tav tm="100000">
                                          <p:val>
                                            <p:strVal val="#ppt_w"/>
                                          </p:val>
                                        </p:tav>
                                      </p:tavLst>
                                    </p:anim>
                                    <p:anim calcmode="lin" valueType="num">
                                      <p:cBhvr>
                                        <p:cTn id="11" dur="500" fill="hold"/>
                                        <p:tgtEl>
                                          <p:spTgt spid="21"/>
                                        </p:tgtEl>
                                        <p:attrNameLst>
                                          <p:attrName>ppt_h</p:attrName>
                                        </p:attrNameLst>
                                      </p:cBhvr>
                                      <p:tavLst>
                                        <p:tav tm="0">
                                          <p:val>
                                            <p:fltVal val="0"/>
                                          </p:val>
                                        </p:tav>
                                        <p:tav tm="100000">
                                          <p:val>
                                            <p:strVal val="#ppt_h"/>
                                          </p:val>
                                        </p:tav>
                                      </p:tavLst>
                                    </p:anim>
                                    <p:animEffect transition="in" filter="fade">
                                      <p:cBhvr>
                                        <p:cTn id="12" dur="500"/>
                                        <p:tgtEl>
                                          <p:spTgt spid="21"/>
                                        </p:tgtEl>
                                      </p:cBhvr>
                                    </p:animEffect>
                                    <p:anim calcmode="lin" valueType="num">
                                      <p:cBhvr>
                                        <p:cTn id="13" dur="500" fill="hold"/>
                                        <p:tgtEl>
                                          <p:spTgt spid="21"/>
                                        </p:tgtEl>
                                        <p:attrNameLst>
                                          <p:attrName>ppt_x</p:attrName>
                                        </p:attrNameLst>
                                      </p:cBhvr>
                                      <p:tavLst>
                                        <p:tav tm="0">
                                          <p:val>
                                            <p:fltVal val="0.5"/>
                                          </p:val>
                                        </p:tav>
                                        <p:tav tm="100000">
                                          <p:val>
                                            <p:strVal val="#ppt_x"/>
                                          </p:val>
                                        </p:tav>
                                      </p:tavLst>
                                    </p:anim>
                                    <p:anim calcmode="lin" valueType="num">
                                      <p:cBhvr>
                                        <p:cTn id="14" dur="500" fill="hold"/>
                                        <p:tgtEl>
                                          <p:spTgt spid="21"/>
                                        </p:tgtEl>
                                        <p:attrNameLst>
                                          <p:attrName>ppt_y</p:attrName>
                                        </p:attrNameLst>
                                      </p:cBhvr>
                                      <p:tavLst>
                                        <p:tav tm="0">
                                          <p:val>
                                            <p:fltVal val="0.5"/>
                                          </p:val>
                                        </p:tav>
                                        <p:tav tm="100000">
                                          <p:val>
                                            <p:strVal val="#ppt_y"/>
                                          </p:val>
                                        </p:tav>
                                      </p:tavLst>
                                    </p:anim>
                                  </p:childTnLst>
                                </p:cTn>
                              </p:par>
                            </p:childTnLst>
                          </p:cTn>
                        </p:par>
                        <p:par>
                          <p:cTn id="15" fill="hold">
                            <p:stCondLst>
                              <p:cond delay="1100"/>
                            </p:stCondLst>
                            <p:childTnLst>
                              <p:par>
                                <p:cTn id="16" presetID="16" presetClass="entr" presetSubtype="21"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arn(inVertical)">
                                      <p:cBhvr>
                                        <p:cTn id="18" dur="500"/>
                                        <p:tgtEl>
                                          <p:spTgt spid="11"/>
                                        </p:tgtEl>
                                      </p:cBhvr>
                                    </p:animEffect>
                                  </p:childTnLst>
                                </p:cTn>
                              </p:par>
                            </p:childTnLst>
                          </p:cTn>
                        </p:par>
                        <p:par>
                          <p:cTn id="19" fill="hold">
                            <p:stCondLst>
                              <p:cond delay="1600"/>
                            </p:stCondLst>
                            <p:childTnLst>
                              <p:par>
                                <p:cTn id="20" presetID="2" presetClass="entr" presetSubtype="4"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ppt_x"/>
                                          </p:val>
                                        </p:tav>
                                        <p:tav tm="100000">
                                          <p:val>
                                            <p:strVal val="#ppt_x"/>
                                          </p:val>
                                        </p:tav>
                                      </p:tavLst>
                                    </p:anim>
                                    <p:anim calcmode="lin" valueType="num">
                                      <p:cBhvr additive="base">
                                        <p:cTn id="23" dur="500" fill="hold"/>
                                        <p:tgtEl>
                                          <p:spTgt spid="23"/>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20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500" fill="hold"/>
                                        <p:tgtEl>
                                          <p:spTgt spid="24"/>
                                        </p:tgtEl>
                                        <p:attrNameLst>
                                          <p:attrName>ppt_x</p:attrName>
                                        </p:attrNameLst>
                                      </p:cBhvr>
                                      <p:tavLst>
                                        <p:tav tm="0">
                                          <p:val>
                                            <p:strVal val="#ppt_x"/>
                                          </p:val>
                                        </p:tav>
                                        <p:tav tm="100000">
                                          <p:val>
                                            <p:strVal val="#ppt_x"/>
                                          </p:val>
                                        </p:tav>
                                      </p:tavLst>
                                    </p:anim>
                                    <p:anim calcmode="lin" valueType="num">
                                      <p:cBhvr additive="base">
                                        <p:cTn id="27" dur="500" fill="hold"/>
                                        <p:tgtEl>
                                          <p:spTgt spid="24"/>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400"/>
                                  </p:stCondLst>
                                  <p:childTnLst>
                                    <p:set>
                                      <p:cBhvr>
                                        <p:cTn id="29" dur="1" fill="hold">
                                          <p:stCondLst>
                                            <p:cond delay="0"/>
                                          </p:stCondLst>
                                        </p:cTn>
                                        <p:tgtEl>
                                          <p:spTgt spid="25"/>
                                        </p:tgtEl>
                                        <p:attrNameLst>
                                          <p:attrName>style.visibility</p:attrName>
                                        </p:attrNameLst>
                                      </p:cBhvr>
                                      <p:to>
                                        <p:strVal val="visible"/>
                                      </p:to>
                                    </p:set>
                                    <p:anim calcmode="lin" valueType="num">
                                      <p:cBhvr additive="base">
                                        <p:cTn id="30" dur="500" fill="hold"/>
                                        <p:tgtEl>
                                          <p:spTgt spid="25"/>
                                        </p:tgtEl>
                                        <p:attrNameLst>
                                          <p:attrName>ppt_x</p:attrName>
                                        </p:attrNameLst>
                                      </p:cBhvr>
                                      <p:tavLst>
                                        <p:tav tm="0">
                                          <p:val>
                                            <p:strVal val="#ppt_x"/>
                                          </p:val>
                                        </p:tav>
                                        <p:tav tm="100000">
                                          <p:val>
                                            <p:strVal val="#ppt_x"/>
                                          </p:val>
                                        </p:tav>
                                      </p:tavLst>
                                    </p:anim>
                                    <p:anim calcmode="lin" valueType="num">
                                      <p:cBhvr additive="base">
                                        <p:cTn id="31" dur="500" fill="hold"/>
                                        <p:tgtEl>
                                          <p:spTgt spid="25"/>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600"/>
                                  </p:stCondLst>
                                  <p:childTnLst>
                                    <p:set>
                                      <p:cBhvr>
                                        <p:cTn id="33" dur="1" fill="hold">
                                          <p:stCondLst>
                                            <p:cond delay="0"/>
                                          </p:stCondLst>
                                        </p:cTn>
                                        <p:tgtEl>
                                          <p:spTgt spid="26"/>
                                        </p:tgtEl>
                                        <p:attrNameLst>
                                          <p:attrName>style.visibility</p:attrName>
                                        </p:attrNameLst>
                                      </p:cBhvr>
                                      <p:to>
                                        <p:strVal val="visible"/>
                                      </p:to>
                                    </p:set>
                                    <p:anim calcmode="lin" valueType="num">
                                      <p:cBhvr additive="base">
                                        <p:cTn id="34" dur="500" fill="hold"/>
                                        <p:tgtEl>
                                          <p:spTgt spid="26"/>
                                        </p:tgtEl>
                                        <p:attrNameLst>
                                          <p:attrName>ppt_x</p:attrName>
                                        </p:attrNameLst>
                                      </p:cBhvr>
                                      <p:tavLst>
                                        <p:tav tm="0">
                                          <p:val>
                                            <p:strVal val="#ppt_x"/>
                                          </p:val>
                                        </p:tav>
                                        <p:tav tm="100000">
                                          <p:val>
                                            <p:strVal val="#ppt_x"/>
                                          </p:val>
                                        </p:tav>
                                      </p:tavLst>
                                    </p:anim>
                                    <p:anim calcmode="lin" valueType="num">
                                      <p:cBhvr additive="base">
                                        <p:cTn id="35" dur="500" fill="hold"/>
                                        <p:tgtEl>
                                          <p:spTgt spid="26"/>
                                        </p:tgtEl>
                                        <p:attrNameLst>
                                          <p:attrName>ppt_y</p:attrName>
                                        </p:attrNameLst>
                                      </p:cBhvr>
                                      <p:tavLst>
                                        <p:tav tm="0">
                                          <p:val>
                                            <p:strVal val="1+#ppt_h/2"/>
                                          </p:val>
                                        </p:tav>
                                        <p:tav tm="100000">
                                          <p:val>
                                            <p:strVal val="#ppt_y"/>
                                          </p:val>
                                        </p:tav>
                                      </p:tavLst>
                                    </p:anim>
                                  </p:childTnLst>
                                </p:cTn>
                              </p:par>
                              <p:par>
                                <p:cTn id="36" presetID="53" presetClass="entr" presetSubtype="528" fill="hold" grpId="0" nodeType="withEffect">
                                  <p:stCondLst>
                                    <p:cond delay="600"/>
                                  </p:stCondLst>
                                  <p:childTnLst>
                                    <p:set>
                                      <p:cBhvr>
                                        <p:cTn id="37" dur="1" fill="hold">
                                          <p:stCondLst>
                                            <p:cond delay="0"/>
                                          </p:stCondLst>
                                        </p:cTn>
                                        <p:tgtEl>
                                          <p:spTgt spid="14"/>
                                        </p:tgtEl>
                                        <p:attrNameLst>
                                          <p:attrName>style.visibility</p:attrName>
                                        </p:attrNameLst>
                                      </p:cBhvr>
                                      <p:to>
                                        <p:strVal val="visible"/>
                                      </p:to>
                                    </p:set>
                                    <p:anim calcmode="lin" valueType="num">
                                      <p:cBhvr>
                                        <p:cTn id="38" dur="500" fill="hold"/>
                                        <p:tgtEl>
                                          <p:spTgt spid="14"/>
                                        </p:tgtEl>
                                        <p:attrNameLst>
                                          <p:attrName>ppt_w</p:attrName>
                                        </p:attrNameLst>
                                      </p:cBhvr>
                                      <p:tavLst>
                                        <p:tav tm="0">
                                          <p:val>
                                            <p:fltVal val="0"/>
                                          </p:val>
                                        </p:tav>
                                        <p:tav tm="100000">
                                          <p:val>
                                            <p:strVal val="#ppt_w"/>
                                          </p:val>
                                        </p:tav>
                                      </p:tavLst>
                                    </p:anim>
                                    <p:anim calcmode="lin" valueType="num">
                                      <p:cBhvr>
                                        <p:cTn id="39" dur="500" fill="hold"/>
                                        <p:tgtEl>
                                          <p:spTgt spid="14"/>
                                        </p:tgtEl>
                                        <p:attrNameLst>
                                          <p:attrName>ppt_h</p:attrName>
                                        </p:attrNameLst>
                                      </p:cBhvr>
                                      <p:tavLst>
                                        <p:tav tm="0">
                                          <p:val>
                                            <p:fltVal val="0"/>
                                          </p:val>
                                        </p:tav>
                                        <p:tav tm="100000">
                                          <p:val>
                                            <p:strVal val="#ppt_h"/>
                                          </p:val>
                                        </p:tav>
                                      </p:tavLst>
                                    </p:anim>
                                    <p:animEffect transition="in" filter="fade">
                                      <p:cBhvr>
                                        <p:cTn id="40" dur="500"/>
                                        <p:tgtEl>
                                          <p:spTgt spid="14"/>
                                        </p:tgtEl>
                                      </p:cBhvr>
                                    </p:animEffect>
                                    <p:anim calcmode="lin" valueType="num">
                                      <p:cBhvr>
                                        <p:cTn id="41" dur="500" fill="hold"/>
                                        <p:tgtEl>
                                          <p:spTgt spid="14"/>
                                        </p:tgtEl>
                                        <p:attrNameLst>
                                          <p:attrName>ppt_x</p:attrName>
                                        </p:attrNameLst>
                                      </p:cBhvr>
                                      <p:tavLst>
                                        <p:tav tm="0">
                                          <p:val>
                                            <p:fltVal val="0.5"/>
                                          </p:val>
                                        </p:tav>
                                        <p:tav tm="100000">
                                          <p:val>
                                            <p:strVal val="#ppt_x"/>
                                          </p:val>
                                        </p:tav>
                                      </p:tavLst>
                                    </p:anim>
                                    <p:anim calcmode="lin" valueType="num">
                                      <p:cBhvr>
                                        <p:cTn id="42" dur="500" fill="hold"/>
                                        <p:tgtEl>
                                          <p:spTgt spid="1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p:bldP spid="21" grpId="0" animBg="1"/>
      <p:bldP spid="23" grpId="0"/>
      <p:bldP spid="24" grpId="0"/>
      <p:bldP spid="25" grpId="0"/>
      <p:bldP spid="26" grpId="0"/>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电商解决方案</a:t>
            </a:r>
          </a:p>
        </p:txBody>
      </p:sp>
      <p:grpSp>
        <p:nvGrpSpPr>
          <p:cNvPr id="44" name="组合 43"/>
          <p:cNvGrpSpPr/>
          <p:nvPr/>
        </p:nvGrpSpPr>
        <p:grpSpPr>
          <a:xfrm>
            <a:off x="1512925" y="1542228"/>
            <a:ext cx="2027143" cy="2020491"/>
            <a:chOff x="1440917" y="1548121"/>
            <a:chExt cx="2027143" cy="2020491"/>
          </a:xfrm>
        </p:grpSpPr>
        <p:sp>
          <p:nvSpPr>
            <p:cNvPr id="24" name="Freeform 6"/>
            <p:cNvSpPr/>
            <p:nvPr/>
          </p:nvSpPr>
          <p:spPr bwMode="auto">
            <a:xfrm rot="2700000">
              <a:off x="1444243" y="1544795"/>
              <a:ext cx="2020491" cy="2027143"/>
            </a:xfrm>
            <a:custGeom>
              <a:avLst/>
              <a:gdLst>
                <a:gd name="T0" fmla="*/ 1039 w 5610"/>
                <a:gd name="T1" fmla="*/ 4570 h 5609"/>
                <a:gd name="T2" fmla="*/ 4802 w 5610"/>
                <a:gd name="T3" fmla="*/ 4570 h 5609"/>
                <a:gd name="T4" fmla="*/ 5579 w 5610"/>
                <a:gd name="T5" fmla="*/ 2575 h 5609"/>
                <a:gd name="T6" fmla="*/ 5579 w 5610"/>
                <a:gd name="T7" fmla="*/ 30 h 5609"/>
                <a:gd name="T8" fmla="*/ 3035 w 5610"/>
                <a:gd name="T9" fmla="*/ 30 h 5609"/>
                <a:gd name="T10" fmla="*/ 1039 w 5610"/>
                <a:gd name="T11" fmla="*/ 807 h 5609"/>
                <a:gd name="T12" fmla="*/ 1039 w 5610"/>
                <a:gd name="T13" fmla="*/ 4570 h 5609"/>
              </a:gdLst>
              <a:ahLst/>
              <a:cxnLst>
                <a:cxn ang="0">
                  <a:pos x="T0" y="T1"/>
                </a:cxn>
                <a:cxn ang="0">
                  <a:pos x="T2" y="T3"/>
                </a:cxn>
                <a:cxn ang="0">
                  <a:pos x="T4" y="T5"/>
                </a:cxn>
                <a:cxn ang="0">
                  <a:pos x="T6" y="T7"/>
                </a:cxn>
                <a:cxn ang="0">
                  <a:pos x="T8" y="T9"/>
                </a:cxn>
                <a:cxn ang="0">
                  <a:pos x="T10" y="T11"/>
                </a:cxn>
                <a:cxn ang="0">
                  <a:pos x="T12" y="T13"/>
                </a:cxn>
              </a:cxnLst>
              <a:rect l="0" t="0" r="r" b="b"/>
              <a:pathLst>
                <a:path w="5610" h="5609">
                  <a:moveTo>
                    <a:pt x="1039" y="4570"/>
                  </a:moveTo>
                  <a:cubicBezTo>
                    <a:pt x="2078" y="5609"/>
                    <a:pt x="3763" y="5609"/>
                    <a:pt x="4802" y="4570"/>
                  </a:cubicBezTo>
                  <a:cubicBezTo>
                    <a:pt x="5351" y="4022"/>
                    <a:pt x="5610" y="3293"/>
                    <a:pt x="5579" y="2575"/>
                  </a:cubicBezTo>
                  <a:lnTo>
                    <a:pt x="5579" y="30"/>
                  </a:lnTo>
                  <a:lnTo>
                    <a:pt x="3035" y="30"/>
                  </a:lnTo>
                  <a:cubicBezTo>
                    <a:pt x="2316" y="0"/>
                    <a:pt x="1588" y="258"/>
                    <a:pt x="1039" y="807"/>
                  </a:cubicBezTo>
                  <a:cubicBezTo>
                    <a:pt x="0" y="1846"/>
                    <a:pt x="0" y="3531"/>
                    <a:pt x="1039" y="457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7" name="TextBox 26"/>
            <p:cNvSpPr txBox="1"/>
            <p:nvPr/>
          </p:nvSpPr>
          <p:spPr>
            <a:xfrm>
              <a:off x="1889683" y="2173729"/>
              <a:ext cx="1304283" cy="307777"/>
            </a:xfrm>
            <a:prstGeom prst="rect">
              <a:avLst/>
            </a:prstGeom>
            <a:noFill/>
          </p:spPr>
          <p:txBody>
            <a:bodyPr wrap="square" lIns="0" tIns="0" rIns="0" bIns="0"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全渠道平台</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29" name="TextBox 9"/>
            <p:cNvSpPr txBox="1">
              <a:spLocks noChangeArrowheads="1"/>
            </p:cNvSpPr>
            <p:nvPr/>
          </p:nvSpPr>
          <p:spPr bwMode="auto">
            <a:xfrm>
              <a:off x="1970406" y="2491031"/>
              <a:ext cx="100380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3200" b="1" dirty="0">
                  <a:solidFill>
                    <a:schemeClr val="bg1"/>
                  </a:solidFill>
                  <a:latin typeface="微软雅黑" panose="020B0503020204020204" pitchFamily="34" charset="-122"/>
                  <a:ea typeface="微软雅黑" panose="020B0503020204020204" pitchFamily="34" charset="-122"/>
                </a:rPr>
                <a:t>10+</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43" name="组合 42"/>
          <p:cNvGrpSpPr/>
          <p:nvPr/>
        </p:nvGrpSpPr>
        <p:grpSpPr>
          <a:xfrm>
            <a:off x="3183676" y="2938934"/>
            <a:ext cx="1640481" cy="1635098"/>
            <a:chOff x="3111668" y="2944827"/>
            <a:chExt cx="1640481" cy="1635098"/>
          </a:xfrm>
        </p:grpSpPr>
        <p:sp>
          <p:nvSpPr>
            <p:cNvPr id="25" name="Freeform 7"/>
            <p:cNvSpPr/>
            <p:nvPr/>
          </p:nvSpPr>
          <p:spPr bwMode="auto">
            <a:xfrm rot="2700000">
              <a:off x="3114360" y="2942135"/>
              <a:ext cx="1635098" cy="1640481"/>
            </a:xfrm>
            <a:custGeom>
              <a:avLst/>
              <a:gdLst>
                <a:gd name="T0" fmla="*/ 4570 w 5609"/>
                <a:gd name="T1" fmla="*/ 4570 h 5609"/>
                <a:gd name="T2" fmla="*/ 807 w 5609"/>
                <a:gd name="T3" fmla="*/ 4570 h 5609"/>
                <a:gd name="T4" fmla="*/ 30 w 5609"/>
                <a:gd name="T5" fmla="*/ 2575 h 5609"/>
                <a:gd name="T6" fmla="*/ 30 w 5609"/>
                <a:gd name="T7" fmla="*/ 30 h 5609"/>
                <a:gd name="T8" fmla="*/ 2574 w 5609"/>
                <a:gd name="T9" fmla="*/ 30 h 5609"/>
                <a:gd name="T10" fmla="*/ 4570 w 5609"/>
                <a:gd name="T11" fmla="*/ 807 h 5609"/>
                <a:gd name="T12" fmla="*/ 4570 w 5609"/>
                <a:gd name="T13" fmla="*/ 4570 h 5609"/>
              </a:gdLst>
              <a:ahLst/>
              <a:cxnLst>
                <a:cxn ang="0">
                  <a:pos x="T0" y="T1"/>
                </a:cxn>
                <a:cxn ang="0">
                  <a:pos x="T2" y="T3"/>
                </a:cxn>
                <a:cxn ang="0">
                  <a:pos x="T4" y="T5"/>
                </a:cxn>
                <a:cxn ang="0">
                  <a:pos x="T6" y="T7"/>
                </a:cxn>
                <a:cxn ang="0">
                  <a:pos x="T8" y="T9"/>
                </a:cxn>
                <a:cxn ang="0">
                  <a:pos x="T10" y="T11"/>
                </a:cxn>
                <a:cxn ang="0">
                  <a:pos x="T12" y="T13"/>
                </a:cxn>
              </a:cxnLst>
              <a:rect l="0" t="0" r="r" b="b"/>
              <a:pathLst>
                <a:path w="5609" h="5609">
                  <a:moveTo>
                    <a:pt x="4570" y="4570"/>
                  </a:moveTo>
                  <a:cubicBezTo>
                    <a:pt x="3531" y="5609"/>
                    <a:pt x="1846" y="5609"/>
                    <a:pt x="807" y="4570"/>
                  </a:cubicBezTo>
                  <a:cubicBezTo>
                    <a:pt x="258" y="4022"/>
                    <a:pt x="0" y="3293"/>
                    <a:pt x="30" y="2575"/>
                  </a:cubicBezTo>
                  <a:lnTo>
                    <a:pt x="30" y="30"/>
                  </a:lnTo>
                  <a:lnTo>
                    <a:pt x="2574" y="30"/>
                  </a:lnTo>
                  <a:cubicBezTo>
                    <a:pt x="3293" y="0"/>
                    <a:pt x="4022" y="258"/>
                    <a:pt x="4570" y="807"/>
                  </a:cubicBezTo>
                  <a:cubicBezTo>
                    <a:pt x="5609" y="1846"/>
                    <a:pt x="5609" y="3531"/>
                    <a:pt x="4570" y="457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8" name="TextBox 27"/>
            <p:cNvSpPr txBox="1"/>
            <p:nvPr/>
          </p:nvSpPr>
          <p:spPr>
            <a:xfrm>
              <a:off x="3421327" y="3347926"/>
              <a:ext cx="1078663" cy="184666"/>
            </a:xfrm>
            <a:prstGeom prst="rect">
              <a:avLst/>
            </a:prstGeom>
            <a:noFill/>
          </p:spPr>
          <p:txBody>
            <a:bodyPr wrap="square" lIns="0" tIns="0" rIns="0" bIns="0" rtlCol="0">
              <a:sp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rPr>
                <a:t>财务数据一体化</a:t>
              </a:r>
            </a:p>
          </p:txBody>
        </p:sp>
        <p:sp>
          <p:nvSpPr>
            <p:cNvPr id="30" name="TextBox 9"/>
            <p:cNvSpPr txBox="1">
              <a:spLocks noChangeArrowheads="1"/>
            </p:cNvSpPr>
            <p:nvPr/>
          </p:nvSpPr>
          <p:spPr bwMode="auto">
            <a:xfrm>
              <a:off x="3466877" y="3620484"/>
              <a:ext cx="100540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3200" b="1" dirty="0">
                  <a:solidFill>
                    <a:schemeClr val="bg1"/>
                  </a:solidFill>
                  <a:latin typeface="微软雅黑" panose="020B0503020204020204" pitchFamily="34" charset="-122"/>
                  <a:ea typeface="微软雅黑" panose="020B0503020204020204" pitchFamily="34" charset="-122"/>
                </a:rPr>
                <a:t>支持</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42" name="组合 41"/>
          <p:cNvGrpSpPr/>
          <p:nvPr/>
        </p:nvGrpSpPr>
        <p:grpSpPr>
          <a:xfrm>
            <a:off x="4326373" y="1904483"/>
            <a:ext cx="1300156" cy="1295980"/>
            <a:chOff x="4254365" y="1910376"/>
            <a:chExt cx="1300156" cy="1295980"/>
          </a:xfrm>
        </p:grpSpPr>
        <p:sp>
          <p:nvSpPr>
            <p:cNvPr id="31" name="Freeform 5"/>
            <p:cNvSpPr/>
            <p:nvPr/>
          </p:nvSpPr>
          <p:spPr bwMode="auto">
            <a:xfrm rot="2700000" flipH="1">
              <a:off x="4256453" y="1908288"/>
              <a:ext cx="1295980" cy="1300156"/>
            </a:xfrm>
            <a:custGeom>
              <a:avLst/>
              <a:gdLst>
                <a:gd name="T0" fmla="*/ 795 w 4296"/>
                <a:gd name="T1" fmla="*/ 796 h 4297"/>
                <a:gd name="T2" fmla="*/ 3678 w 4296"/>
                <a:gd name="T3" fmla="*/ 796 h 4297"/>
                <a:gd name="T4" fmla="*/ 4273 w 4296"/>
                <a:gd name="T5" fmla="*/ 2324 h 4297"/>
                <a:gd name="T6" fmla="*/ 4273 w 4296"/>
                <a:gd name="T7" fmla="*/ 4273 h 4297"/>
                <a:gd name="T8" fmla="*/ 2324 w 4296"/>
                <a:gd name="T9" fmla="*/ 4273 h 4297"/>
                <a:gd name="T10" fmla="*/ 795 w 4296"/>
                <a:gd name="T11" fmla="*/ 3678 h 4297"/>
                <a:gd name="T12" fmla="*/ 795 w 4296"/>
                <a:gd name="T13" fmla="*/ 796 h 4297"/>
              </a:gdLst>
              <a:ahLst/>
              <a:cxnLst>
                <a:cxn ang="0">
                  <a:pos x="T0" y="T1"/>
                </a:cxn>
                <a:cxn ang="0">
                  <a:pos x="T2" y="T3"/>
                </a:cxn>
                <a:cxn ang="0">
                  <a:pos x="T4" y="T5"/>
                </a:cxn>
                <a:cxn ang="0">
                  <a:pos x="T6" y="T7"/>
                </a:cxn>
                <a:cxn ang="0">
                  <a:pos x="T8" y="T9"/>
                </a:cxn>
                <a:cxn ang="0">
                  <a:pos x="T10" y="T11"/>
                </a:cxn>
                <a:cxn ang="0">
                  <a:pos x="T12" y="T13"/>
                </a:cxn>
              </a:cxnLst>
              <a:rect l="0" t="0" r="r" b="b"/>
              <a:pathLst>
                <a:path w="4296" h="4297">
                  <a:moveTo>
                    <a:pt x="795" y="796"/>
                  </a:moveTo>
                  <a:cubicBezTo>
                    <a:pt x="1591" y="0"/>
                    <a:pt x="2882" y="0"/>
                    <a:pt x="3678" y="796"/>
                  </a:cubicBezTo>
                  <a:cubicBezTo>
                    <a:pt x="4098" y="1216"/>
                    <a:pt x="4296" y="1774"/>
                    <a:pt x="4273" y="2324"/>
                  </a:cubicBezTo>
                  <a:lnTo>
                    <a:pt x="4273" y="4273"/>
                  </a:lnTo>
                  <a:lnTo>
                    <a:pt x="2324" y="4273"/>
                  </a:lnTo>
                  <a:cubicBezTo>
                    <a:pt x="1774" y="4297"/>
                    <a:pt x="1216" y="4098"/>
                    <a:pt x="795" y="3678"/>
                  </a:cubicBezTo>
                  <a:cubicBezTo>
                    <a:pt x="0" y="2882"/>
                    <a:pt x="0" y="1592"/>
                    <a:pt x="795" y="796"/>
                  </a:cubicBezTo>
                  <a:close/>
                </a:path>
              </a:pathLst>
            </a:custGeom>
            <a:solidFill>
              <a:schemeClr val="accent6"/>
            </a:solidFill>
            <a:ln>
              <a:noFill/>
            </a:ln>
          </p:spPr>
          <p:txBody>
            <a:bodyPr vert="horz" wrap="square" lIns="91440" tIns="45720" rIns="91440" bIns="45720" numCol="1" anchor="t" anchorCtr="0" compatLnSpc="1"/>
            <a:lstStyle/>
            <a:p>
              <a:endParaRPr lang="zh-CN" altLang="en-US"/>
            </a:p>
          </p:txBody>
        </p:sp>
        <p:sp>
          <p:nvSpPr>
            <p:cNvPr id="32" name="TextBox 31"/>
            <p:cNvSpPr txBox="1"/>
            <p:nvPr/>
          </p:nvSpPr>
          <p:spPr>
            <a:xfrm>
              <a:off x="4434737" y="2241239"/>
              <a:ext cx="901312" cy="215444"/>
            </a:xfrm>
            <a:prstGeom prst="rect">
              <a:avLst/>
            </a:prstGeom>
            <a:noFill/>
          </p:spPr>
          <p:txBody>
            <a:bodyPr wrap="square" lIns="0" tIns="0" rIns="0" bIns="0"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会员营销</a:t>
              </a:r>
            </a:p>
          </p:txBody>
        </p:sp>
        <p:sp>
          <p:nvSpPr>
            <p:cNvPr id="33" name="TextBox 9"/>
            <p:cNvSpPr txBox="1">
              <a:spLocks noChangeArrowheads="1"/>
            </p:cNvSpPr>
            <p:nvPr/>
          </p:nvSpPr>
          <p:spPr bwMode="auto">
            <a:xfrm>
              <a:off x="4396940" y="2413757"/>
              <a:ext cx="100540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3200" b="1">
                  <a:solidFill>
                    <a:schemeClr val="bg1"/>
                  </a:solidFill>
                  <a:latin typeface="微软雅黑" panose="020B0503020204020204" pitchFamily="34" charset="-122"/>
                  <a:ea typeface="微软雅黑" panose="020B0503020204020204" pitchFamily="34" charset="-122"/>
                </a:rPr>
                <a:t>支持</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3467269" y="1203598"/>
            <a:ext cx="1073298" cy="1069851"/>
            <a:chOff x="3395261" y="1209491"/>
            <a:chExt cx="1073298" cy="1069851"/>
          </a:xfrm>
        </p:grpSpPr>
        <p:sp>
          <p:nvSpPr>
            <p:cNvPr id="23" name="Freeform 5"/>
            <p:cNvSpPr/>
            <p:nvPr/>
          </p:nvSpPr>
          <p:spPr bwMode="auto">
            <a:xfrm rot="2700000">
              <a:off x="3396984" y="1207768"/>
              <a:ext cx="1069851" cy="1073298"/>
            </a:xfrm>
            <a:custGeom>
              <a:avLst/>
              <a:gdLst>
                <a:gd name="T0" fmla="*/ 795 w 4296"/>
                <a:gd name="T1" fmla="*/ 796 h 4297"/>
                <a:gd name="T2" fmla="*/ 3678 w 4296"/>
                <a:gd name="T3" fmla="*/ 796 h 4297"/>
                <a:gd name="T4" fmla="*/ 4273 w 4296"/>
                <a:gd name="T5" fmla="*/ 2324 h 4297"/>
                <a:gd name="T6" fmla="*/ 4273 w 4296"/>
                <a:gd name="T7" fmla="*/ 4273 h 4297"/>
                <a:gd name="T8" fmla="*/ 2324 w 4296"/>
                <a:gd name="T9" fmla="*/ 4273 h 4297"/>
                <a:gd name="T10" fmla="*/ 795 w 4296"/>
                <a:gd name="T11" fmla="*/ 3678 h 4297"/>
                <a:gd name="T12" fmla="*/ 795 w 4296"/>
                <a:gd name="T13" fmla="*/ 796 h 4297"/>
              </a:gdLst>
              <a:ahLst/>
              <a:cxnLst>
                <a:cxn ang="0">
                  <a:pos x="T0" y="T1"/>
                </a:cxn>
                <a:cxn ang="0">
                  <a:pos x="T2" y="T3"/>
                </a:cxn>
                <a:cxn ang="0">
                  <a:pos x="T4" y="T5"/>
                </a:cxn>
                <a:cxn ang="0">
                  <a:pos x="T6" y="T7"/>
                </a:cxn>
                <a:cxn ang="0">
                  <a:pos x="T8" y="T9"/>
                </a:cxn>
                <a:cxn ang="0">
                  <a:pos x="T10" y="T11"/>
                </a:cxn>
                <a:cxn ang="0">
                  <a:pos x="T12" y="T13"/>
                </a:cxn>
              </a:cxnLst>
              <a:rect l="0" t="0" r="r" b="b"/>
              <a:pathLst>
                <a:path w="4296" h="4297">
                  <a:moveTo>
                    <a:pt x="795" y="796"/>
                  </a:moveTo>
                  <a:cubicBezTo>
                    <a:pt x="1591" y="0"/>
                    <a:pt x="2882" y="0"/>
                    <a:pt x="3678" y="796"/>
                  </a:cubicBezTo>
                  <a:cubicBezTo>
                    <a:pt x="4098" y="1216"/>
                    <a:pt x="4296" y="1774"/>
                    <a:pt x="4273" y="2324"/>
                  </a:cubicBezTo>
                  <a:lnTo>
                    <a:pt x="4273" y="4273"/>
                  </a:lnTo>
                  <a:lnTo>
                    <a:pt x="2324" y="4273"/>
                  </a:lnTo>
                  <a:cubicBezTo>
                    <a:pt x="1774" y="4297"/>
                    <a:pt x="1216" y="4098"/>
                    <a:pt x="795" y="3678"/>
                  </a:cubicBezTo>
                  <a:cubicBezTo>
                    <a:pt x="0" y="2882"/>
                    <a:pt x="0" y="1592"/>
                    <a:pt x="795" y="796"/>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34" name="TextBox 33"/>
            <p:cNvSpPr txBox="1"/>
            <p:nvPr/>
          </p:nvSpPr>
          <p:spPr>
            <a:xfrm>
              <a:off x="3582648" y="1516900"/>
              <a:ext cx="698523" cy="184666"/>
            </a:xfrm>
            <a:prstGeom prst="rect">
              <a:avLst/>
            </a:prstGeom>
            <a:noFill/>
          </p:spPr>
          <p:txBody>
            <a:bodyPr wrap="square" lIns="0" tIns="0" rIns="0" bIns="0" rtlCol="0">
              <a:sp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rPr>
                <a:t>发货仓储</a:t>
              </a:r>
            </a:p>
          </p:txBody>
        </p:sp>
        <p:sp>
          <p:nvSpPr>
            <p:cNvPr id="35" name="TextBox 9"/>
            <p:cNvSpPr txBox="1">
              <a:spLocks noChangeArrowheads="1"/>
            </p:cNvSpPr>
            <p:nvPr/>
          </p:nvSpPr>
          <p:spPr bwMode="auto">
            <a:xfrm>
              <a:off x="3555043" y="1654258"/>
              <a:ext cx="6078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bg1"/>
                  </a:solidFill>
                  <a:latin typeface="微软雅黑" panose="020B0503020204020204" pitchFamily="34" charset="-122"/>
                  <a:ea typeface="微软雅黑" panose="020B0503020204020204" pitchFamily="34" charset="-122"/>
                </a:rPr>
                <a:t>5+</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sp>
        <p:nvSpPr>
          <p:cNvPr id="36" name="TextBox 35"/>
          <p:cNvSpPr txBox="1"/>
          <p:nvPr/>
        </p:nvSpPr>
        <p:spPr>
          <a:xfrm>
            <a:off x="4761636" y="1355511"/>
            <a:ext cx="3338756" cy="384721"/>
          </a:xfrm>
          <a:prstGeom prst="rect">
            <a:avLst/>
          </a:prstGeom>
          <a:noFill/>
        </p:spPr>
        <p:txBody>
          <a:bodyPr wrap="square" lIns="0" tIns="0" rIns="0" bIns="0" rtlCol="0">
            <a:spAutoFit/>
          </a:bodyPr>
          <a:lstStyle>
            <a:defPPr>
              <a:defRPr lang="zh-CN"/>
            </a:defPPr>
            <a:lvl1pPr algn="just">
              <a:lnSpc>
                <a:spcPts val="15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dirty="0" err="1"/>
              <a:t>Orderin</a:t>
            </a:r>
            <a:r>
              <a:rPr lang="zh-CN" altLang="en-US" dirty="0"/>
              <a:t>统一管理发货订单，统一管理库存，防止超卖，支持多仓储优选发货方案。</a:t>
            </a:r>
            <a:endParaRPr lang="en-US" altLang="zh-CN" dirty="0"/>
          </a:p>
        </p:txBody>
      </p:sp>
      <p:sp>
        <p:nvSpPr>
          <p:cNvPr id="37" name="TextBox 36"/>
          <p:cNvSpPr txBox="1"/>
          <p:nvPr/>
        </p:nvSpPr>
        <p:spPr>
          <a:xfrm>
            <a:off x="5796136" y="2299530"/>
            <a:ext cx="2664296" cy="384721"/>
          </a:xfrm>
          <a:prstGeom prst="rect">
            <a:avLst/>
          </a:prstGeom>
          <a:noFill/>
        </p:spPr>
        <p:txBody>
          <a:bodyPr wrap="square" lIns="0" tIns="0" rIns="0" bIns="0" rtlCol="0">
            <a:spAutoFit/>
          </a:bodyPr>
          <a:lstStyle>
            <a:defPPr>
              <a:defRPr lang="zh-CN"/>
            </a:defPPr>
            <a:lvl1pPr algn="just">
              <a:lnSpc>
                <a:spcPts val="15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t>建立统一全景数据，通过大数据分析实现千人千面，拓展会员精准营销。</a:t>
            </a:r>
            <a:endParaRPr lang="en-US" altLang="zh-CN" dirty="0"/>
          </a:p>
        </p:txBody>
      </p:sp>
      <p:sp>
        <p:nvSpPr>
          <p:cNvPr id="38" name="TextBox 37"/>
          <p:cNvSpPr txBox="1"/>
          <p:nvPr/>
        </p:nvSpPr>
        <p:spPr>
          <a:xfrm>
            <a:off x="4976451" y="3598808"/>
            <a:ext cx="3123941" cy="384721"/>
          </a:xfrm>
          <a:prstGeom prst="rect">
            <a:avLst/>
          </a:prstGeom>
          <a:noFill/>
        </p:spPr>
        <p:txBody>
          <a:bodyPr wrap="square" lIns="0" tIns="0" rIns="0" bIns="0" rtlCol="0">
            <a:spAutoFit/>
          </a:bodyPr>
          <a:lstStyle>
            <a:defPPr>
              <a:defRPr lang="zh-CN"/>
            </a:defPPr>
            <a:lvl1pPr algn="just">
              <a:lnSpc>
                <a:spcPts val="15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dirty="0"/>
              <a:t>ORDERIN</a:t>
            </a:r>
            <a:r>
              <a:rPr lang="zh-CN" altLang="en-US" dirty="0"/>
              <a:t>与</a:t>
            </a:r>
            <a:r>
              <a:rPr lang="en-US" altLang="zh-CN" dirty="0"/>
              <a:t>NETSUITE</a:t>
            </a:r>
            <a:r>
              <a:rPr lang="zh-CN" altLang="en-US" dirty="0"/>
              <a:t>天生的集成，可以实现电商数据与财务数据的一体化</a:t>
            </a:r>
            <a:endParaRPr lang="en-US" altLang="zh-CN" dirty="0"/>
          </a:p>
        </p:txBody>
      </p:sp>
      <p:sp>
        <p:nvSpPr>
          <p:cNvPr id="39" name="TextBox 38"/>
          <p:cNvSpPr txBox="1"/>
          <p:nvPr/>
        </p:nvSpPr>
        <p:spPr>
          <a:xfrm>
            <a:off x="767241" y="3598808"/>
            <a:ext cx="1759256" cy="1538883"/>
          </a:xfrm>
          <a:prstGeom prst="rect">
            <a:avLst/>
          </a:prstGeom>
          <a:noFill/>
        </p:spPr>
        <p:txBody>
          <a:bodyPr wrap="square" lIns="0" tIns="0" rIns="0" bIns="0" rtlCol="0">
            <a:spAutoFit/>
          </a:bodyPr>
          <a:lstStyle>
            <a:defPPr>
              <a:defRPr lang="zh-CN"/>
            </a:defPPr>
            <a:lvl1pPr algn="just">
              <a:lnSpc>
                <a:spcPts val="15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t>目前</a:t>
            </a:r>
            <a:r>
              <a:rPr lang="en-US" altLang="zh-CN" dirty="0" err="1"/>
              <a:t>Orderin</a:t>
            </a:r>
            <a:r>
              <a:rPr lang="zh-CN" altLang="en-US" dirty="0"/>
              <a:t>支持国内外第三方店铺平台</a:t>
            </a:r>
            <a:r>
              <a:rPr lang="en-US" altLang="zh-CN" dirty="0"/>
              <a:t>10</a:t>
            </a:r>
            <a:r>
              <a:rPr lang="zh-CN" altLang="en-US" dirty="0"/>
              <a:t>家以上，如京东，淘宝，天猫，亚马逊，速卖通等，完美支持跨境电商。自建</a:t>
            </a:r>
            <a:r>
              <a:rPr lang="en-US" altLang="zh-CN" dirty="0"/>
              <a:t>B2C</a:t>
            </a:r>
            <a:r>
              <a:rPr lang="zh-CN" altLang="en-US" dirty="0"/>
              <a:t>商城以及移动商务渠道（官方手机商城、</a:t>
            </a:r>
            <a:r>
              <a:rPr lang="en-US" altLang="zh-CN" dirty="0"/>
              <a:t>APP</a:t>
            </a:r>
            <a:r>
              <a:rPr lang="zh-CN" altLang="en-US" dirty="0"/>
              <a:t>、微商城）。</a:t>
            </a:r>
            <a:endParaRPr lang="en-US" altLang="zh-CN" dirty="0"/>
          </a:p>
          <a:p>
            <a:endParaRPr lang="en-US" altLang="zh-CN" dirty="0"/>
          </a:p>
        </p:txBody>
      </p:sp>
      <p:sp>
        <p:nvSpPr>
          <p:cNvPr id="45" name="KSO_Shape"/>
          <p:cNvSpPr/>
          <p:nvPr/>
        </p:nvSpPr>
        <p:spPr bwMode="auto">
          <a:xfrm>
            <a:off x="269901" y="127407"/>
            <a:ext cx="280168" cy="268962"/>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accent1">
              <a:lumMod val="40000"/>
              <a:lumOff val="60000"/>
            </a:schemeClr>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20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0-#ppt_h/2"/>
                                          </p:val>
                                        </p:tav>
                                        <p:tav tm="100000">
                                          <p:val>
                                            <p:strVal val="#ppt_y"/>
                                          </p:val>
                                        </p:tav>
                                      </p:tavLst>
                                    </p:anim>
                                  </p:childTnLst>
                                </p:cTn>
                              </p:par>
                              <p:par>
                                <p:cTn id="9" presetID="2" presetClass="entr" presetSubtype="2" fill="hold" nodeType="withEffect">
                                  <p:stCondLst>
                                    <p:cond delay="20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1+#ppt_w/2"/>
                                          </p:val>
                                        </p:tav>
                                        <p:tav tm="100000">
                                          <p:val>
                                            <p:strVal val="#ppt_x"/>
                                          </p:val>
                                        </p:tav>
                                      </p:tavLst>
                                    </p:anim>
                                    <p:anim calcmode="lin" valueType="num">
                                      <p:cBhvr additive="base">
                                        <p:cTn id="12" dur="500" fill="hold"/>
                                        <p:tgtEl>
                                          <p:spTgt spid="42"/>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40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ppt_x"/>
                                          </p:val>
                                        </p:tav>
                                        <p:tav tm="100000">
                                          <p:val>
                                            <p:strVal val="#ppt_x"/>
                                          </p:val>
                                        </p:tav>
                                      </p:tavLst>
                                    </p:anim>
                                    <p:anim calcmode="lin" valueType="num">
                                      <p:cBhvr additive="base">
                                        <p:cTn id="16" dur="500" fill="hold"/>
                                        <p:tgtEl>
                                          <p:spTgt spid="43"/>
                                        </p:tgtEl>
                                        <p:attrNameLst>
                                          <p:attrName>ppt_y</p:attrName>
                                        </p:attrNameLst>
                                      </p:cBhvr>
                                      <p:tavLst>
                                        <p:tav tm="0">
                                          <p:val>
                                            <p:strVal val="1+#ppt_h/2"/>
                                          </p:val>
                                        </p:tav>
                                        <p:tav tm="100000">
                                          <p:val>
                                            <p:strVal val="#ppt_y"/>
                                          </p:val>
                                        </p:tav>
                                      </p:tavLst>
                                    </p:anim>
                                  </p:childTnLst>
                                </p:cTn>
                              </p:par>
                              <p:par>
                                <p:cTn id="17" presetID="2" presetClass="entr" presetSubtype="8" fill="hold" nodeType="withEffect">
                                  <p:stCondLst>
                                    <p:cond delay="600"/>
                                  </p:stCondLst>
                                  <p:childTnLst>
                                    <p:set>
                                      <p:cBhvr>
                                        <p:cTn id="18" dur="1" fill="hold">
                                          <p:stCondLst>
                                            <p:cond delay="0"/>
                                          </p:stCondLst>
                                        </p:cTn>
                                        <p:tgtEl>
                                          <p:spTgt spid="44"/>
                                        </p:tgtEl>
                                        <p:attrNameLst>
                                          <p:attrName>style.visibility</p:attrName>
                                        </p:attrNameLst>
                                      </p:cBhvr>
                                      <p:to>
                                        <p:strVal val="visible"/>
                                      </p:to>
                                    </p:set>
                                    <p:anim calcmode="lin" valueType="num">
                                      <p:cBhvr additive="base">
                                        <p:cTn id="19" dur="500" fill="hold"/>
                                        <p:tgtEl>
                                          <p:spTgt spid="44"/>
                                        </p:tgtEl>
                                        <p:attrNameLst>
                                          <p:attrName>ppt_x</p:attrName>
                                        </p:attrNameLst>
                                      </p:cBhvr>
                                      <p:tavLst>
                                        <p:tav tm="0">
                                          <p:val>
                                            <p:strVal val="0-#ppt_w/2"/>
                                          </p:val>
                                        </p:tav>
                                        <p:tav tm="100000">
                                          <p:val>
                                            <p:strVal val="#ppt_x"/>
                                          </p:val>
                                        </p:tav>
                                      </p:tavLst>
                                    </p:anim>
                                    <p:anim calcmode="lin" valueType="num">
                                      <p:cBhvr additive="base">
                                        <p:cTn id="20" dur="500" fill="hold"/>
                                        <p:tgtEl>
                                          <p:spTgt spid="44"/>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2" presetClass="entr" presetSubtype="2" fill="hold" grpId="0" nodeType="afterEffect">
                                  <p:stCondLst>
                                    <p:cond delay="0"/>
                                  </p:stCondLst>
                                  <p:childTnLst>
                                    <p:set>
                                      <p:cBhvr>
                                        <p:cTn id="23" dur="1" fill="hold">
                                          <p:stCondLst>
                                            <p:cond delay="0"/>
                                          </p:stCondLst>
                                        </p:cTn>
                                        <p:tgtEl>
                                          <p:spTgt spid="36"/>
                                        </p:tgtEl>
                                        <p:attrNameLst>
                                          <p:attrName>style.visibility</p:attrName>
                                        </p:attrNameLst>
                                      </p:cBhvr>
                                      <p:to>
                                        <p:strVal val="visible"/>
                                      </p:to>
                                    </p:set>
                                    <p:anim calcmode="lin" valueType="num">
                                      <p:cBhvr additive="base">
                                        <p:cTn id="24" dur="500" fill="hold"/>
                                        <p:tgtEl>
                                          <p:spTgt spid="36"/>
                                        </p:tgtEl>
                                        <p:attrNameLst>
                                          <p:attrName>ppt_x</p:attrName>
                                        </p:attrNameLst>
                                      </p:cBhvr>
                                      <p:tavLst>
                                        <p:tav tm="0">
                                          <p:val>
                                            <p:strVal val="1+#ppt_w/2"/>
                                          </p:val>
                                        </p:tav>
                                        <p:tav tm="100000">
                                          <p:val>
                                            <p:strVal val="#ppt_x"/>
                                          </p:val>
                                        </p:tav>
                                      </p:tavLst>
                                    </p:anim>
                                    <p:anim calcmode="lin" valueType="num">
                                      <p:cBhvr additive="base">
                                        <p:cTn id="25" dur="500" fill="hold"/>
                                        <p:tgtEl>
                                          <p:spTgt spid="36"/>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200"/>
                                  </p:stCondLst>
                                  <p:childTnLst>
                                    <p:set>
                                      <p:cBhvr>
                                        <p:cTn id="27" dur="1" fill="hold">
                                          <p:stCondLst>
                                            <p:cond delay="0"/>
                                          </p:stCondLst>
                                        </p:cTn>
                                        <p:tgtEl>
                                          <p:spTgt spid="37"/>
                                        </p:tgtEl>
                                        <p:attrNameLst>
                                          <p:attrName>style.visibility</p:attrName>
                                        </p:attrNameLst>
                                      </p:cBhvr>
                                      <p:to>
                                        <p:strVal val="visible"/>
                                      </p:to>
                                    </p:set>
                                    <p:anim calcmode="lin" valueType="num">
                                      <p:cBhvr additive="base">
                                        <p:cTn id="28" dur="500" fill="hold"/>
                                        <p:tgtEl>
                                          <p:spTgt spid="37"/>
                                        </p:tgtEl>
                                        <p:attrNameLst>
                                          <p:attrName>ppt_x</p:attrName>
                                        </p:attrNameLst>
                                      </p:cBhvr>
                                      <p:tavLst>
                                        <p:tav tm="0">
                                          <p:val>
                                            <p:strVal val="1+#ppt_w/2"/>
                                          </p:val>
                                        </p:tav>
                                        <p:tav tm="100000">
                                          <p:val>
                                            <p:strVal val="#ppt_x"/>
                                          </p:val>
                                        </p:tav>
                                      </p:tavLst>
                                    </p:anim>
                                    <p:anim calcmode="lin" valueType="num">
                                      <p:cBhvr additive="base">
                                        <p:cTn id="29" dur="500" fill="hold"/>
                                        <p:tgtEl>
                                          <p:spTgt spid="37"/>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400"/>
                                  </p:stCondLst>
                                  <p:childTnLst>
                                    <p:set>
                                      <p:cBhvr>
                                        <p:cTn id="31" dur="1" fill="hold">
                                          <p:stCondLst>
                                            <p:cond delay="0"/>
                                          </p:stCondLst>
                                        </p:cTn>
                                        <p:tgtEl>
                                          <p:spTgt spid="38"/>
                                        </p:tgtEl>
                                        <p:attrNameLst>
                                          <p:attrName>style.visibility</p:attrName>
                                        </p:attrNameLst>
                                      </p:cBhvr>
                                      <p:to>
                                        <p:strVal val="visible"/>
                                      </p:to>
                                    </p:set>
                                    <p:anim calcmode="lin" valueType="num">
                                      <p:cBhvr additive="base">
                                        <p:cTn id="32" dur="500" fill="hold"/>
                                        <p:tgtEl>
                                          <p:spTgt spid="38"/>
                                        </p:tgtEl>
                                        <p:attrNameLst>
                                          <p:attrName>ppt_x</p:attrName>
                                        </p:attrNameLst>
                                      </p:cBhvr>
                                      <p:tavLst>
                                        <p:tav tm="0">
                                          <p:val>
                                            <p:strVal val="1+#ppt_w/2"/>
                                          </p:val>
                                        </p:tav>
                                        <p:tav tm="100000">
                                          <p:val>
                                            <p:strVal val="#ppt_x"/>
                                          </p:val>
                                        </p:tav>
                                      </p:tavLst>
                                    </p:anim>
                                    <p:anim calcmode="lin" valueType="num">
                                      <p:cBhvr additive="base">
                                        <p:cTn id="33" dur="500" fill="hold"/>
                                        <p:tgtEl>
                                          <p:spTgt spid="38"/>
                                        </p:tgtEl>
                                        <p:attrNameLst>
                                          <p:attrName>ppt_y</p:attrName>
                                        </p:attrNameLst>
                                      </p:cBhvr>
                                      <p:tavLst>
                                        <p:tav tm="0">
                                          <p:val>
                                            <p:strVal val="#ppt_y"/>
                                          </p:val>
                                        </p:tav>
                                        <p:tav tm="100000">
                                          <p:val>
                                            <p:strVal val="#ppt_y"/>
                                          </p:val>
                                        </p:tav>
                                      </p:tavLst>
                                    </p:anim>
                                  </p:childTnLst>
                                </p:cTn>
                              </p:par>
                              <p:par>
                                <p:cTn id="34" presetID="2" presetClass="entr" presetSubtype="4" fill="hold" grpId="0" nodeType="withEffect">
                                  <p:stCondLst>
                                    <p:cond delay="600"/>
                                  </p:stCondLst>
                                  <p:childTnLst>
                                    <p:set>
                                      <p:cBhvr>
                                        <p:cTn id="35" dur="1" fill="hold">
                                          <p:stCondLst>
                                            <p:cond delay="0"/>
                                          </p:stCondLst>
                                        </p:cTn>
                                        <p:tgtEl>
                                          <p:spTgt spid="39"/>
                                        </p:tgtEl>
                                        <p:attrNameLst>
                                          <p:attrName>style.visibility</p:attrName>
                                        </p:attrNameLst>
                                      </p:cBhvr>
                                      <p:to>
                                        <p:strVal val="visible"/>
                                      </p:to>
                                    </p:set>
                                    <p:anim calcmode="lin" valueType="num">
                                      <p:cBhvr additive="base">
                                        <p:cTn id="36" dur="500" fill="hold"/>
                                        <p:tgtEl>
                                          <p:spTgt spid="39"/>
                                        </p:tgtEl>
                                        <p:attrNameLst>
                                          <p:attrName>ppt_x</p:attrName>
                                        </p:attrNameLst>
                                      </p:cBhvr>
                                      <p:tavLst>
                                        <p:tav tm="0">
                                          <p:val>
                                            <p:strVal val="#ppt_x"/>
                                          </p:val>
                                        </p:tav>
                                        <p:tav tm="100000">
                                          <p:val>
                                            <p:strVal val="#ppt_x"/>
                                          </p:val>
                                        </p:tav>
                                      </p:tavLst>
                                    </p:anim>
                                    <p:anim calcmode="lin" valueType="num">
                                      <p:cBhvr additive="base">
                                        <p:cTn id="37"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零售解决方案</a:t>
            </a:r>
          </a:p>
        </p:txBody>
      </p:sp>
      <p:sp>
        <p:nvSpPr>
          <p:cNvPr id="4" name="矩形 3"/>
          <p:cNvSpPr/>
          <p:nvPr/>
        </p:nvSpPr>
        <p:spPr>
          <a:xfrm>
            <a:off x="2637218" y="1419622"/>
            <a:ext cx="2610246" cy="2163516"/>
          </a:xfrm>
          <a:custGeom>
            <a:avLst/>
            <a:gdLst/>
            <a:ahLst/>
            <a:cxnLst/>
            <a:rect l="l" t="t" r="r" b="b"/>
            <a:pathLst>
              <a:path w="2316425" h="1919981">
                <a:moveTo>
                  <a:pt x="961654" y="1"/>
                </a:moveTo>
                <a:cubicBezTo>
                  <a:pt x="1241767" y="-484"/>
                  <a:pt x="1493101" y="118983"/>
                  <a:pt x="1668542" y="309758"/>
                </a:cubicBezTo>
                <a:lnTo>
                  <a:pt x="2316425" y="957641"/>
                </a:lnTo>
                <a:lnTo>
                  <a:pt x="1666038" y="1608027"/>
                </a:lnTo>
                <a:cubicBezTo>
                  <a:pt x="1490444" y="1799411"/>
                  <a:pt x="1238185" y="1919750"/>
                  <a:pt x="958327" y="1919980"/>
                </a:cubicBezTo>
                <a:cubicBezTo>
                  <a:pt x="428203" y="1920898"/>
                  <a:pt x="-918" y="1491778"/>
                  <a:pt x="1" y="961654"/>
                </a:cubicBezTo>
                <a:cubicBezTo>
                  <a:pt x="919" y="431529"/>
                  <a:pt x="431529" y="920"/>
                  <a:pt x="961654" y="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642143" y="2454532"/>
            <a:ext cx="1994446" cy="1653106"/>
          </a:xfrm>
          <a:custGeom>
            <a:avLst/>
            <a:gdLst/>
            <a:ahLst/>
            <a:cxnLst/>
            <a:rect l="l" t="t" r="r" b="b"/>
            <a:pathLst>
              <a:path w="2316425" h="1919981">
                <a:moveTo>
                  <a:pt x="1358098" y="1"/>
                </a:moveTo>
                <a:cubicBezTo>
                  <a:pt x="1888222" y="-917"/>
                  <a:pt x="2317343" y="428203"/>
                  <a:pt x="2316424" y="958327"/>
                </a:cubicBezTo>
                <a:cubicBezTo>
                  <a:pt x="2315506" y="1488452"/>
                  <a:pt x="1884896" y="1919061"/>
                  <a:pt x="1354771" y="1919980"/>
                </a:cubicBezTo>
                <a:cubicBezTo>
                  <a:pt x="1074658" y="1920465"/>
                  <a:pt x="823324" y="1800998"/>
                  <a:pt x="647883" y="1610223"/>
                </a:cubicBezTo>
                <a:lnTo>
                  <a:pt x="0" y="962340"/>
                </a:lnTo>
                <a:lnTo>
                  <a:pt x="650387" y="311954"/>
                </a:lnTo>
                <a:cubicBezTo>
                  <a:pt x="825981" y="120570"/>
                  <a:pt x="1078240" y="231"/>
                  <a:pt x="1358098" y="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911921" y="1947133"/>
            <a:ext cx="1440160" cy="1661993"/>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200" dirty="0"/>
              <a:t>云</a:t>
            </a:r>
            <a:r>
              <a:rPr lang="en-US" altLang="zh-CN" sz="1200" dirty="0"/>
              <a:t>POS</a:t>
            </a:r>
            <a:r>
              <a:rPr lang="zh-CN" altLang="en-US" sz="1200" dirty="0"/>
              <a:t>目前支持三种设备，</a:t>
            </a:r>
            <a:r>
              <a:rPr lang="en-US" altLang="zh-CN" sz="1200" dirty="0"/>
              <a:t>POS</a:t>
            </a:r>
            <a:r>
              <a:rPr lang="zh-CN" altLang="en-US" sz="1200" dirty="0"/>
              <a:t>机，移动</a:t>
            </a:r>
            <a:r>
              <a:rPr lang="en-US" altLang="zh-CN" sz="1200" dirty="0"/>
              <a:t>APP</a:t>
            </a:r>
            <a:r>
              <a:rPr lang="zh-CN" altLang="en-US" sz="1200" dirty="0"/>
              <a:t>和云</a:t>
            </a:r>
            <a:r>
              <a:rPr lang="en-US" altLang="zh-CN" sz="1200" dirty="0"/>
              <a:t>POS</a:t>
            </a:r>
            <a:r>
              <a:rPr lang="zh-CN" altLang="en-US" sz="1200" dirty="0"/>
              <a:t>访问模式，不管是快速消费品还是服务性门店都能符合您的需求。</a:t>
            </a:r>
            <a:endParaRPr lang="en-US" altLang="zh-CN" sz="1200" dirty="0"/>
          </a:p>
        </p:txBody>
      </p:sp>
      <p:sp>
        <p:nvSpPr>
          <p:cNvPr id="17" name="TextBox 16"/>
          <p:cNvSpPr txBox="1"/>
          <p:nvPr/>
        </p:nvSpPr>
        <p:spPr>
          <a:xfrm>
            <a:off x="6888585" y="2861888"/>
            <a:ext cx="1429544" cy="1107996"/>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200" dirty="0"/>
              <a:t>通过供应链模块可以打通企业上下游供货渠道。实现总部与门店库存统一调拨。</a:t>
            </a:r>
            <a:endParaRPr lang="en-US" altLang="zh-CN" sz="1200" dirty="0"/>
          </a:p>
        </p:txBody>
      </p:sp>
      <p:sp>
        <p:nvSpPr>
          <p:cNvPr id="19" name="TextBox 18"/>
          <p:cNvSpPr txBox="1"/>
          <p:nvPr/>
        </p:nvSpPr>
        <p:spPr>
          <a:xfrm>
            <a:off x="3269567" y="1871107"/>
            <a:ext cx="973343" cy="400110"/>
          </a:xfrm>
          <a:prstGeom prst="rect">
            <a:avLst/>
          </a:prstGeom>
          <a:noFill/>
        </p:spPr>
        <p:txBody>
          <a:bodyPr wrap="none">
            <a:spAutoFit/>
          </a:bodyPr>
          <a:lstStyle/>
          <a:p>
            <a:pPr algn="ctr" fontAlgn="auto">
              <a:spcBef>
                <a:spcPts val="0"/>
              </a:spcBef>
              <a:spcAft>
                <a:spcPts val="0"/>
              </a:spcAft>
              <a:defRPr/>
            </a:pPr>
            <a:r>
              <a:rPr lang="zh-CN" altLang="en-US" sz="2000" b="1" dirty="0">
                <a:solidFill>
                  <a:schemeClr val="bg1"/>
                </a:solidFill>
                <a:latin typeface="微软雅黑" panose="020B0503020204020204" pitchFamily="34" charset="-122"/>
                <a:ea typeface="微软雅黑" panose="020B0503020204020204" pitchFamily="34" charset="-122"/>
              </a:rPr>
              <a:t>云</a:t>
            </a:r>
            <a:r>
              <a:rPr lang="en-US" altLang="zh-CN" sz="2000" b="1" dirty="0">
                <a:solidFill>
                  <a:schemeClr val="bg1"/>
                </a:solidFill>
                <a:latin typeface="微软雅黑" panose="020B0503020204020204" pitchFamily="34" charset="-122"/>
                <a:ea typeface="微软雅黑" panose="020B0503020204020204" pitchFamily="34" charset="-122"/>
              </a:rPr>
              <a:t>POS</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0" name="TextBox 19"/>
          <p:cNvSpPr txBox="1"/>
          <p:nvPr/>
        </p:nvSpPr>
        <p:spPr>
          <a:xfrm>
            <a:off x="3000153" y="2435344"/>
            <a:ext cx="1641990" cy="718145"/>
          </a:xfrm>
          <a:prstGeom prst="rect">
            <a:avLst/>
          </a:prstGeom>
          <a:noFill/>
        </p:spPr>
        <p:txBody>
          <a:bodyPr wrap="square" lIns="0" tIns="0" rIns="0" bIns="0" rtlCol="0">
            <a:spAutoFit/>
          </a:bodyPr>
          <a:lstStyle/>
          <a:p>
            <a:pPr algn="just">
              <a:lnSpc>
                <a:spcPts val="1400"/>
              </a:lnSpc>
            </a:pPr>
            <a:r>
              <a:rPr lang="zh-CN" altLang="en-US" sz="1000" dirty="0">
                <a:solidFill>
                  <a:schemeClr val="bg1"/>
                </a:solidFill>
                <a:latin typeface="微软雅黑" panose="020B0503020204020204" pitchFamily="34" charset="-122"/>
                <a:ea typeface="微软雅黑" panose="020B0503020204020204" pitchFamily="34" charset="-122"/>
              </a:rPr>
              <a:t>为线下零售店铺的终端销售系统，全面支持门店销售，门店采购，绩效考核，店铺支付，店铺配送，门店库存</a:t>
            </a:r>
            <a:endParaRPr lang="en-US" altLang="zh-CN" sz="1000" dirty="0">
              <a:solidFill>
                <a:schemeClr val="bg1"/>
              </a:solidFill>
              <a:latin typeface="微软雅黑 Light" panose="020B0502040204020203" pitchFamily="34" charset="-122"/>
              <a:ea typeface="微软雅黑 Light" panose="020B0502040204020203" pitchFamily="34" charset="-122"/>
            </a:endParaRPr>
          </a:p>
        </p:txBody>
      </p:sp>
      <p:sp>
        <p:nvSpPr>
          <p:cNvPr id="21" name="TextBox 20"/>
          <p:cNvSpPr txBox="1"/>
          <p:nvPr/>
        </p:nvSpPr>
        <p:spPr>
          <a:xfrm>
            <a:off x="5337236" y="2808992"/>
            <a:ext cx="893193" cy="338554"/>
          </a:xfrm>
          <a:prstGeom prst="rect">
            <a:avLst/>
          </a:prstGeom>
          <a:noFill/>
        </p:spPr>
        <p:txBody>
          <a:bodyPr wrap="none">
            <a:spAutoFit/>
          </a:bodyPr>
          <a:lstStyle/>
          <a:p>
            <a:pPr algn="ctr" fontAlgn="auto">
              <a:spcBef>
                <a:spcPts val="0"/>
              </a:spcBef>
              <a:spcAft>
                <a:spcPts val="0"/>
              </a:spcAft>
              <a:defRPr/>
            </a:pPr>
            <a:r>
              <a:rPr lang="zh-CN" altLang="en-US" sz="1600" b="1" dirty="0">
                <a:solidFill>
                  <a:schemeClr val="bg1"/>
                </a:solidFill>
                <a:latin typeface="微软雅黑" panose="020B0503020204020204" pitchFamily="34" charset="-122"/>
                <a:ea typeface="微软雅黑" panose="020B0503020204020204" pitchFamily="34" charset="-122"/>
              </a:rPr>
              <a:t>云</a:t>
            </a:r>
            <a:r>
              <a:rPr lang="en-US" altLang="zh-CN" sz="1600" b="1" dirty="0">
                <a:solidFill>
                  <a:schemeClr val="bg1"/>
                </a:solidFill>
                <a:latin typeface="微软雅黑" panose="020B0503020204020204" pitchFamily="34" charset="-122"/>
                <a:ea typeface="微软雅黑" panose="020B0503020204020204" pitchFamily="34" charset="-122"/>
              </a:rPr>
              <a:t>OMS</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2" name="TextBox 21"/>
          <p:cNvSpPr txBox="1"/>
          <p:nvPr/>
        </p:nvSpPr>
        <p:spPr>
          <a:xfrm>
            <a:off x="5243769" y="3219760"/>
            <a:ext cx="1212767" cy="461665"/>
          </a:xfrm>
          <a:prstGeom prst="rect">
            <a:avLst/>
          </a:prstGeom>
          <a:noFill/>
        </p:spPr>
        <p:txBody>
          <a:bodyPr wrap="square" lIns="0" tIns="0" rIns="0" bIns="0" rtlCol="0">
            <a:spAutoFit/>
          </a:bodyPr>
          <a:lstStyle>
            <a:defPPr>
              <a:defRPr lang="zh-CN"/>
            </a:defPPr>
            <a:lvl1pPr algn="just">
              <a:lnSpc>
                <a:spcPct val="150000"/>
              </a:lnSpc>
              <a:defRPr sz="1000">
                <a:solidFill>
                  <a:schemeClr val="bg1"/>
                </a:solidFill>
                <a:latin typeface="微软雅黑" panose="020B0503020204020204" pitchFamily="34" charset="-122"/>
                <a:ea typeface="微软雅黑" panose="020B0503020204020204" pitchFamily="34" charset="-122"/>
              </a:defRPr>
            </a:lvl1pPr>
          </a:lstStyle>
          <a:p>
            <a:pPr>
              <a:lnSpc>
                <a:spcPct val="100000"/>
              </a:lnSpc>
            </a:pPr>
            <a:r>
              <a:rPr lang="zh-CN" altLang="en-US" dirty="0"/>
              <a:t>云</a:t>
            </a:r>
            <a:r>
              <a:rPr lang="en-US" altLang="zh-CN" dirty="0"/>
              <a:t>OMS</a:t>
            </a:r>
            <a:r>
              <a:rPr lang="zh-CN" altLang="en-US" dirty="0"/>
              <a:t>中的供应链模块以及配送中心模块为其提供后端服务</a:t>
            </a:r>
            <a:endParaRPr lang="en-US" altLang="zh-CN" dirty="0"/>
          </a:p>
        </p:txBody>
      </p:sp>
      <p:sp>
        <p:nvSpPr>
          <p:cNvPr id="29" name="KSO_Shape"/>
          <p:cNvSpPr/>
          <p:nvPr/>
        </p:nvSpPr>
        <p:spPr bwMode="auto">
          <a:xfrm>
            <a:off x="269901" y="127407"/>
            <a:ext cx="280168" cy="268962"/>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accent1">
              <a:lumMod val="40000"/>
              <a:lumOff val="60000"/>
            </a:schemeClr>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p:cTn id="16" dur="500" fill="hold"/>
                                        <p:tgtEl>
                                          <p:spTgt spid="19"/>
                                        </p:tgtEl>
                                        <p:attrNameLst>
                                          <p:attrName>ppt_w</p:attrName>
                                        </p:attrNameLst>
                                      </p:cBhvr>
                                      <p:tavLst>
                                        <p:tav tm="0">
                                          <p:val>
                                            <p:fltVal val="0"/>
                                          </p:val>
                                        </p:tav>
                                        <p:tav tm="100000">
                                          <p:val>
                                            <p:strVal val="#ppt_w"/>
                                          </p:val>
                                        </p:tav>
                                      </p:tavLst>
                                    </p:anim>
                                    <p:anim calcmode="lin" valueType="num">
                                      <p:cBhvr>
                                        <p:cTn id="17" dur="500" fill="hold"/>
                                        <p:tgtEl>
                                          <p:spTgt spid="19"/>
                                        </p:tgtEl>
                                        <p:attrNameLst>
                                          <p:attrName>ppt_h</p:attrName>
                                        </p:attrNameLst>
                                      </p:cBhvr>
                                      <p:tavLst>
                                        <p:tav tm="0">
                                          <p:val>
                                            <p:fltVal val="0"/>
                                          </p:val>
                                        </p:tav>
                                        <p:tav tm="100000">
                                          <p:val>
                                            <p:strVal val="#ppt_h"/>
                                          </p:val>
                                        </p:tav>
                                      </p:tavLst>
                                    </p:anim>
                                    <p:animEffect transition="in" filter="fade">
                                      <p:cBhvr>
                                        <p:cTn id="18" dur="500"/>
                                        <p:tgtEl>
                                          <p:spTgt spid="19"/>
                                        </p:tgtEl>
                                      </p:cBhvr>
                                    </p:animEffect>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ppt_w</p:attrName>
                                        </p:attrNameLst>
                                      </p:cBhvr>
                                      <p:tavLst>
                                        <p:tav tm="0">
                                          <p:val>
                                            <p:fltVal val="0"/>
                                          </p:val>
                                        </p:tav>
                                        <p:tav tm="100000">
                                          <p:val>
                                            <p:strVal val="#ppt_w"/>
                                          </p:val>
                                        </p:tav>
                                      </p:tavLst>
                                    </p:anim>
                                    <p:anim calcmode="lin" valueType="num">
                                      <p:cBhvr>
                                        <p:cTn id="23" dur="500" fill="hold"/>
                                        <p:tgtEl>
                                          <p:spTgt spid="20"/>
                                        </p:tgtEl>
                                        <p:attrNameLst>
                                          <p:attrName>ppt_h</p:attrName>
                                        </p:attrNameLst>
                                      </p:cBhvr>
                                      <p:tavLst>
                                        <p:tav tm="0">
                                          <p:val>
                                            <p:fltVal val="0"/>
                                          </p:val>
                                        </p:tav>
                                        <p:tav tm="100000">
                                          <p:val>
                                            <p:strVal val="#ppt_h"/>
                                          </p:val>
                                        </p:tav>
                                      </p:tavLst>
                                    </p:anim>
                                    <p:animEffect transition="in" filter="fade">
                                      <p:cBhvr>
                                        <p:cTn id="24" dur="500"/>
                                        <p:tgtEl>
                                          <p:spTgt spid="20"/>
                                        </p:tgtEl>
                                      </p:cBhvr>
                                    </p:animEffect>
                                  </p:childTnLst>
                                </p:cTn>
                              </p:par>
                            </p:childTnLst>
                          </p:cTn>
                        </p:par>
                        <p:par>
                          <p:cTn id="25" fill="hold">
                            <p:stCondLst>
                              <p:cond delay="1500"/>
                            </p:stCondLst>
                            <p:childTnLst>
                              <p:par>
                                <p:cTn id="26" presetID="53" presetClass="entr" presetSubtype="16"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ppt_w</p:attrName>
                                        </p:attrNameLst>
                                      </p:cBhvr>
                                      <p:tavLst>
                                        <p:tav tm="0">
                                          <p:val>
                                            <p:fltVal val="0"/>
                                          </p:val>
                                        </p:tav>
                                        <p:tav tm="100000">
                                          <p:val>
                                            <p:strVal val="#ppt_w"/>
                                          </p:val>
                                        </p:tav>
                                      </p:tavLst>
                                    </p:anim>
                                    <p:anim calcmode="lin" valueType="num">
                                      <p:cBhvr>
                                        <p:cTn id="29" dur="500" fill="hold"/>
                                        <p:tgtEl>
                                          <p:spTgt spid="21"/>
                                        </p:tgtEl>
                                        <p:attrNameLst>
                                          <p:attrName>ppt_h</p:attrName>
                                        </p:attrNameLst>
                                      </p:cBhvr>
                                      <p:tavLst>
                                        <p:tav tm="0">
                                          <p:val>
                                            <p:fltVal val="0"/>
                                          </p:val>
                                        </p:tav>
                                        <p:tav tm="100000">
                                          <p:val>
                                            <p:strVal val="#ppt_h"/>
                                          </p:val>
                                        </p:tav>
                                      </p:tavLst>
                                    </p:anim>
                                    <p:animEffect transition="in" filter="fade">
                                      <p:cBhvr>
                                        <p:cTn id="30" dur="500"/>
                                        <p:tgtEl>
                                          <p:spTgt spid="21"/>
                                        </p:tgtEl>
                                      </p:cBhvr>
                                    </p:animEffect>
                                  </p:childTnLst>
                                </p:cTn>
                              </p:par>
                            </p:childTnLst>
                          </p:cTn>
                        </p:par>
                        <p:par>
                          <p:cTn id="31" fill="hold">
                            <p:stCondLst>
                              <p:cond delay="2000"/>
                            </p:stCondLst>
                            <p:childTnLst>
                              <p:par>
                                <p:cTn id="32" presetID="53" presetClass="entr" presetSubtype="16"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cBhvr>
                                        <p:cTn id="34" dur="500" fill="hold"/>
                                        <p:tgtEl>
                                          <p:spTgt spid="22"/>
                                        </p:tgtEl>
                                        <p:attrNameLst>
                                          <p:attrName>ppt_w</p:attrName>
                                        </p:attrNameLst>
                                      </p:cBhvr>
                                      <p:tavLst>
                                        <p:tav tm="0">
                                          <p:val>
                                            <p:fltVal val="0"/>
                                          </p:val>
                                        </p:tav>
                                        <p:tav tm="100000">
                                          <p:val>
                                            <p:strVal val="#ppt_w"/>
                                          </p:val>
                                        </p:tav>
                                      </p:tavLst>
                                    </p:anim>
                                    <p:anim calcmode="lin" valueType="num">
                                      <p:cBhvr>
                                        <p:cTn id="35" dur="500" fill="hold"/>
                                        <p:tgtEl>
                                          <p:spTgt spid="22"/>
                                        </p:tgtEl>
                                        <p:attrNameLst>
                                          <p:attrName>ppt_h</p:attrName>
                                        </p:attrNameLst>
                                      </p:cBhvr>
                                      <p:tavLst>
                                        <p:tav tm="0">
                                          <p:val>
                                            <p:fltVal val="0"/>
                                          </p:val>
                                        </p:tav>
                                        <p:tav tm="100000">
                                          <p:val>
                                            <p:strVal val="#ppt_h"/>
                                          </p:val>
                                        </p:tav>
                                      </p:tavLst>
                                    </p:anim>
                                    <p:animEffect transition="in" filter="fade">
                                      <p:cBhvr>
                                        <p:cTn id="36" dur="500"/>
                                        <p:tgtEl>
                                          <p:spTgt spid="22"/>
                                        </p:tgtEl>
                                      </p:cBhvr>
                                    </p:animEffect>
                                  </p:childTnLst>
                                </p:cTn>
                              </p:par>
                            </p:childTnLst>
                          </p:cTn>
                        </p:par>
                        <p:par>
                          <p:cTn id="37" fill="hold">
                            <p:stCondLst>
                              <p:cond delay="2500"/>
                            </p:stCondLst>
                            <p:childTnLst>
                              <p:par>
                                <p:cTn id="38" presetID="22" presetClass="entr" presetSubtype="1"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up)">
                                      <p:cBhvr>
                                        <p:cTn id="40" dur="500"/>
                                        <p:tgtEl>
                                          <p:spTgt spid="16"/>
                                        </p:tgtEl>
                                      </p:cBhvr>
                                    </p:animEffect>
                                  </p:childTnLst>
                                </p:cTn>
                              </p:par>
                            </p:childTnLst>
                          </p:cTn>
                        </p:par>
                        <p:par>
                          <p:cTn id="41" fill="hold">
                            <p:stCondLst>
                              <p:cond delay="3000"/>
                            </p:stCondLst>
                            <p:childTnLst>
                              <p:par>
                                <p:cTn id="42" presetID="22" presetClass="entr" presetSubtype="1" fill="hold" grpId="0"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up)">
                                      <p:cBhvr>
                                        <p:cTn id="4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6" grpId="0"/>
      <p:bldP spid="17" grpId="0"/>
      <p:bldP spid="19" grpId="0"/>
      <p:bldP spid="20" grpId="0"/>
      <p:bldP spid="21" grpId="0"/>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矩形 20"/>
          <p:cNvSpPr/>
          <p:nvPr/>
        </p:nvSpPr>
        <p:spPr>
          <a:xfrm>
            <a:off x="196464" y="1615712"/>
            <a:ext cx="775136" cy="230832"/>
          </a:xfrm>
          <a:prstGeom prst="rect">
            <a:avLst/>
          </a:prstGeom>
        </p:spPr>
        <p:txBody>
          <a:bodyPr wrap="square">
            <a:spAutoFit/>
          </a:bodyPr>
          <a:lstStyle/>
          <a:p>
            <a:pPr lvl="0"/>
            <a:r>
              <a:rPr lang="en-US" altLang="zh-CN" sz="100" dirty="0">
                <a:solidFill>
                  <a:schemeClr val="bg1"/>
                </a:solidFill>
              </a:rPr>
              <a:t>PPT</a:t>
            </a:r>
            <a:r>
              <a:rPr lang="zh-CN" altLang="en-US" sz="100" dirty="0">
                <a:solidFill>
                  <a:schemeClr val="bg1"/>
                </a:solidFill>
              </a:rPr>
              <a:t>模板下载：</a:t>
            </a:r>
            <a:r>
              <a:rPr lang="en-US" altLang="zh-CN" sz="100" dirty="0">
                <a:solidFill>
                  <a:schemeClr val="bg1"/>
                </a:solidFill>
              </a:rPr>
              <a:t>www.1ppt.com/moban/     </a:t>
            </a:r>
            <a:r>
              <a:rPr lang="zh-CN" altLang="en-US" sz="100" dirty="0">
                <a:solidFill>
                  <a:schemeClr val="bg1"/>
                </a:solidFill>
              </a:rPr>
              <a:t>行业</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www.1ppt.com/hangye/ </a:t>
            </a:r>
          </a:p>
          <a:p>
            <a:pPr lvl="0"/>
            <a:r>
              <a:rPr lang="zh-CN" altLang="en-US" sz="100" dirty="0">
                <a:solidFill>
                  <a:schemeClr val="bg1"/>
                </a:solidFill>
              </a:rPr>
              <a:t>节日</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www.1ppt.com/jieri/           PPT</a:t>
            </a:r>
            <a:r>
              <a:rPr lang="zh-CN" altLang="en-US" sz="100" dirty="0">
                <a:solidFill>
                  <a:schemeClr val="bg1"/>
                </a:solidFill>
              </a:rPr>
              <a:t>素材下载：</a:t>
            </a:r>
            <a:r>
              <a:rPr lang="en-US" altLang="zh-CN" sz="100" dirty="0">
                <a:solidFill>
                  <a:schemeClr val="bg1"/>
                </a:solidFill>
              </a:rPr>
              <a:t>www.1ppt.com/sucai/</a:t>
            </a:r>
          </a:p>
          <a:p>
            <a:pPr lvl="0"/>
            <a:r>
              <a:rPr lang="en-US" altLang="zh-CN" sz="100" dirty="0">
                <a:solidFill>
                  <a:schemeClr val="bg1"/>
                </a:solidFill>
              </a:rPr>
              <a:t>PPT</a:t>
            </a:r>
            <a:r>
              <a:rPr lang="zh-CN" altLang="en-US" sz="100" dirty="0">
                <a:solidFill>
                  <a:schemeClr val="bg1"/>
                </a:solidFill>
              </a:rPr>
              <a:t>背景图片：</a:t>
            </a:r>
            <a:r>
              <a:rPr lang="en-US" altLang="zh-CN" sz="100" dirty="0">
                <a:solidFill>
                  <a:schemeClr val="bg1"/>
                </a:solidFill>
              </a:rPr>
              <a:t>www.1ppt.com/beijing/      PPT</a:t>
            </a:r>
            <a:r>
              <a:rPr lang="zh-CN" altLang="en-US" sz="100" dirty="0">
                <a:solidFill>
                  <a:schemeClr val="bg1"/>
                </a:solidFill>
              </a:rPr>
              <a:t>图表下载：</a:t>
            </a:r>
            <a:r>
              <a:rPr lang="en-US" altLang="zh-CN" sz="100" dirty="0">
                <a:solidFill>
                  <a:schemeClr val="bg1"/>
                </a:solidFill>
              </a:rPr>
              <a:t>www.1ppt.com/tubiao/      </a:t>
            </a:r>
          </a:p>
          <a:p>
            <a:pPr lvl="0"/>
            <a:r>
              <a:rPr lang="zh-CN" altLang="en-US" sz="100" dirty="0">
                <a:solidFill>
                  <a:schemeClr val="bg1"/>
                </a:solidFill>
              </a:rPr>
              <a:t>优秀</a:t>
            </a:r>
            <a:r>
              <a:rPr lang="en-US" altLang="zh-CN" sz="100" dirty="0">
                <a:solidFill>
                  <a:schemeClr val="bg1"/>
                </a:solidFill>
              </a:rPr>
              <a:t>PPT</a:t>
            </a:r>
            <a:r>
              <a:rPr lang="zh-CN" altLang="en-US" sz="100" dirty="0">
                <a:solidFill>
                  <a:schemeClr val="bg1"/>
                </a:solidFill>
              </a:rPr>
              <a:t>下载：</a:t>
            </a:r>
            <a:r>
              <a:rPr lang="en-US" altLang="zh-CN" sz="100" dirty="0">
                <a:solidFill>
                  <a:schemeClr val="bg1"/>
                </a:solidFill>
              </a:rPr>
              <a:t>www.1ppt.com/xiazai/        PPT</a:t>
            </a:r>
            <a:r>
              <a:rPr lang="zh-CN" altLang="en-US" sz="100" dirty="0">
                <a:solidFill>
                  <a:schemeClr val="bg1"/>
                </a:solidFill>
              </a:rPr>
              <a:t>教程： </a:t>
            </a:r>
            <a:r>
              <a:rPr lang="en-US" altLang="zh-CN" sz="100" dirty="0">
                <a:solidFill>
                  <a:schemeClr val="bg1"/>
                </a:solidFill>
              </a:rPr>
              <a:t>www.1ppt.com/powerpoint/      </a:t>
            </a:r>
          </a:p>
          <a:p>
            <a:pPr lvl="0"/>
            <a:r>
              <a:rPr lang="en-US" altLang="zh-CN" sz="100" dirty="0">
                <a:solidFill>
                  <a:schemeClr val="bg1"/>
                </a:solidFill>
              </a:rPr>
              <a:t>Word</a:t>
            </a:r>
            <a:r>
              <a:rPr lang="zh-CN" altLang="en-US" sz="100" dirty="0">
                <a:solidFill>
                  <a:schemeClr val="bg1"/>
                </a:solidFill>
              </a:rPr>
              <a:t>教程： </a:t>
            </a:r>
            <a:r>
              <a:rPr lang="en-US" altLang="zh-CN" sz="100" dirty="0">
                <a:solidFill>
                  <a:schemeClr val="bg1"/>
                </a:solidFill>
              </a:rPr>
              <a:t>www.1ppt.com/word/              Excel</a:t>
            </a:r>
            <a:r>
              <a:rPr lang="zh-CN" altLang="en-US" sz="100" dirty="0">
                <a:solidFill>
                  <a:schemeClr val="bg1"/>
                </a:solidFill>
              </a:rPr>
              <a:t>教程：</a:t>
            </a:r>
            <a:r>
              <a:rPr lang="en-US" altLang="zh-CN" sz="100" dirty="0">
                <a:solidFill>
                  <a:schemeClr val="bg1"/>
                </a:solidFill>
              </a:rPr>
              <a:t>www.1ppt.com/excel/  </a:t>
            </a:r>
          </a:p>
          <a:p>
            <a:pPr lvl="0"/>
            <a:r>
              <a:rPr lang="zh-CN" altLang="en-US" sz="100" dirty="0">
                <a:solidFill>
                  <a:schemeClr val="bg1"/>
                </a:solidFill>
              </a:rPr>
              <a:t>资料下载：</a:t>
            </a:r>
            <a:r>
              <a:rPr lang="en-US" altLang="zh-CN" sz="100" dirty="0">
                <a:solidFill>
                  <a:schemeClr val="bg1"/>
                </a:solidFill>
              </a:rPr>
              <a:t>www.1ppt.com/ziliao/                PPT</a:t>
            </a:r>
            <a:r>
              <a:rPr lang="zh-CN" altLang="en-US" sz="100" dirty="0">
                <a:solidFill>
                  <a:schemeClr val="bg1"/>
                </a:solidFill>
              </a:rPr>
              <a:t>课件下载：</a:t>
            </a:r>
            <a:r>
              <a:rPr lang="en-US" altLang="zh-CN" sz="100" dirty="0">
                <a:solidFill>
                  <a:schemeClr val="bg1"/>
                </a:solidFill>
              </a:rPr>
              <a:t>www.1ppt.com/kejian/ </a:t>
            </a:r>
          </a:p>
          <a:p>
            <a:pPr lvl="0"/>
            <a:r>
              <a:rPr lang="zh-CN" altLang="en-US" sz="100" dirty="0">
                <a:solidFill>
                  <a:schemeClr val="bg1"/>
                </a:solidFill>
              </a:rPr>
              <a:t>范文下载：</a:t>
            </a:r>
            <a:r>
              <a:rPr lang="en-US" altLang="zh-CN" sz="100" dirty="0">
                <a:solidFill>
                  <a:schemeClr val="bg1"/>
                </a:solidFill>
              </a:rPr>
              <a:t>www.1ppt.com/fanwen/             </a:t>
            </a:r>
            <a:r>
              <a:rPr lang="zh-CN" altLang="en-US" sz="100" dirty="0">
                <a:solidFill>
                  <a:schemeClr val="bg1"/>
                </a:solidFill>
              </a:rPr>
              <a:t>试卷下载：</a:t>
            </a:r>
            <a:r>
              <a:rPr lang="en-US" altLang="zh-CN" sz="100" dirty="0">
                <a:solidFill>
                  <a:schemeClr val="bg1"/>
                </a:solidFill>
              </a:rPr>
              <a:t>www.1ppt.com/shiti/  </a:t>
            </a:r>
          </a:p>
          <a:p>
            <a:pPr lvl="0"/>
            <a:r>
              <a:rPr lang="zh-CN" altLang="en-US" sz="100" dirty="0">
                <a:solidFill>
                  <a:schemeClr val="bg1"/>
                </a:solidFill>
              </a:rPr>
              <a:t>教案下载：</a:t>
            </a:r>
            <a:r>
              <a:rPr lang="en-US" altLang="zh-CN" sz="100" dirty="0">
                <a:solidFill>
                  <a:schemeClr val="bg1"/>
                </a:solidFill>
              </a:rPr>
              <a:t>www.1ppt.com/jiaoan/        PPT</a:t>
            </a:r>
            <a:r>
              <a:rPr lang="zh-CN" altLang="en-US" sz="100" dirty="0">
                <a:solidFill>
                  <a:schemeClr val="bg1"/>
                </a:solidFill>
              </a:rPr>
              <a:t>论坛：</a:t>
            </a:r>
            <a:r>
              <a:rPr lang="en-US" altLang="zh-CN" sz="100" dirty="0">
                <a:solidFill>
                  <a:schemeClr val="bg1"/>
                </a:solidFill>
              </a:rPr>
              <a:t>www.1ppt.cn</a:t>
            </a:r>
          </a:p>
          <a:p>
            <a:pPr lvl="0"/>
            <a:r>
              <a:rPr lang="en-US" altLang="zh-CN" sz="100" dirty="0">
                <a:solidFill>
                  <a:schemeClr val="bg1"/>
                </a:solidFill>
              </a:rPr>
              <a:t> </a:t>
            </a:r>
            <a:endParaRPr lang="zh-CN" altLang="en-US" sz="100" dirty="0">
              <a:solidFill>
                <a:schemeClr val="bg1"/>
              </a:solidFill>
            </a:endParaRP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 y="0"/>
            <a:ext cx="9144000" cy="5143500"/>
          </a:xfrm>
          <a:prstGeom prst="rect">
            <a:avLst/>
          </a:prstGeom>
          <a:pattFill prst="pct5">
            <a:fgClr>
              <a:schemeClr val="accent1"/>
            </a:fgClr>
            <a:bgClr>
              <a:schemeClr val="bg1"/>
            </a:bgClr>
          </a:pattFill>
        </p:spPr>
      </p:pic>
      <p:sp>
        <p:nvSpPr>
          <p:cNvPr id="6" name="矩形 5"/>
          <p:cNvSpPr/>
          <p:nvPr/>
        </p:nvSpPr>
        <p:spPr>
          <a:xfrm>
            <a:off x="784" y="2211710"/>
            <a:ext cx="9144000"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9"/>
          <p:cNvSpPr txBox="1"/>
          <p:nvPr/>
        </p:nvSpPr>
        <p:spPr>
          <a:xfrm>
            <a:off x="3427068" y="2944120"/>
            <a:ext cx="2289865" cy="623248"/>
          </a:xfrm>
          <a:prstGeom prst="rect">
            <a:avLst/>
          </a:prstGeom>
          <a:noFill/>
        </p:spPr>
        <p:txBody>
          <a:bodyPr wrap="square" lIns="68580" tIns="34290" rIns="68580" bIns="34290" rtlCol="0">
            <a:spAutoFit/>
          </a:bodyPr>
          <a:lstStyle/>
          <a:p>
            <a:pPr marL="0" lvl="1" algn="ctr"/>
            <a:r>
              <a:rPr lang="zh-CN" altLang="en-US" sz="3600" b="1" spc="300" dirty="0">
                <a:solidFill>
                  <a:schemeClr val="bg1"/>
                </a:solidFill>
                <a:latin typeface="微软雅黑" panose="020B0503020204020204" pitchFamily="34" charset="-122"/>
                <a:ea typeface="微软雅黑" panose="020B0503020204020204" pitchFamily="34" charset="-122"/>
              </a:rPr>
              <a:t>我们是谁</a:t>
            </a:r>
          </a:p>
        </p:txBody>
      </p:sp>
      <p:sp>
        <p:nvSpPr>
          <p:cNvPr id="13" name="Freeform 5"/>
          <p:cNvSpPr/>
          <p:nvPr/>
        </p:nvSpPr>
        <p:spPr bwMode="auto">
          <a:xfrm>
            <a:off x="3901440" y="1607124"/>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6"/>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14" name="KSO_Shape"/>
          <p:cNvSpPr/>
          <p:nvPr/>
        </p:nvSpPr>
        <p:spPr bwMode="auto">
          <a:xfrm>
            <a:off x="4140337" y="1915302"/>
            <a:ext cx="863324" cy="592814"/>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15" name="文本框 9"/>
          <p:cNvSpPr txBox="1"/>
          <p:nvPr/>
        </p:nvSpPr>
        <p:spPr>
          <a:xfrm>
            <a:off x="4184787" y="3761290"/>
            <a:ext cx="1167799" cy="153888"/>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000" dirty="0">
                <a:solidFill>
                  <a:schemeClr val="bg1"/>
                </a:solidFill>
                <a:latin typeface="微软雅黑" panose="020B0503020204020204" pitchFamily="34" charset="-122"/>
                <a:ea typeface="微软雅黑" panose="020B0503020204020204" pitchFamily="34" charset="-122"/>
              </a:rPr>
              <a:t>公司简介</a:t>
            </a:r>
          </a:p>
        </p:txBody>
      </p:sp>
      <p:sp>
        <p:nvSpPr>
          <p:cNvPr id="20" name="文本框 9"/>
          <p:cNvSpPr txBox="1"/>
          <p:nvPr/>
        </p:nvSpPr>
        <p:spPr>
          <a:xfrm>
            <a:off x="4184786" y="3985555"/>
            <a:ext cx="1167799" cy="153888"/>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000" dirty="0">
                <a:solidFill>
                  <a:schemeClr val="bg1"/>
                </a:solidFill>
                <a:latin typeface="微软雅黑" panose="020B0503020204020204" pitchFamily="34" charset="-122"/>
                <a:ea typeface="微软雅黑" panose="020B0503020204020204" pitchFamily="34" charset="-122"/>
              </a:rPr>
              <a:t>团队介绍</a:t>
            </a:r>
          </a:p>
        </p:txBody>
      </p:sp>
    </p:spTree>
  </p:cSld>
  <p:clrMapOvr>
    <a:masterClrMapping/>
  </p:clrMapOvr>
  <mc:AlternateContent xmlns:mc="http://schemas.openxmlformats.org/markup-compatibility/2006" xmlns:p14="http://schemas.microsoft.com/office/powerpoint/2010/main">
    <mc:Choice Requires="p14">
      <p:transition spd="slow" p14:dur="1600" advClick="0" advTm="0">
        <p14:prism dir="u"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60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anim calcmode="lin" valueType="num">
                                      <p:cBhvr>
                                        <p:cTn id="10" dur="500" fill="hold"/>
                                        <p:tgtEl>
                                          <p:spTgt spid="13"/>
                                        </p:tgtEl>
                                        <p:attrNameLst>
                                          <p:attrName>ppt_x</p:attrName>
                                        </p:attrNameLst>
                                      </p:cBhvr>
                                      <p:tavLst>
                                        <p:tav tm="0">
                                          <p:val>
                                            <p:fltVal val="0.5"/>
                                          </p:val>
                                        </p:tav>
                                        <p:tav tm="100000">
                                          <p:val>
                                            <p:strVal val="#ppt_x"/>
                                          </p:val>
                                        </p:tav>
                                      </p:tavLst>
                                    </p:anim>
                                    <p:anim calcmode="lin" valueType="num">
                                      <p:cBhvr>
                                        <p:cTn id="11" dur="500" fill="hold"/>
                                        <p:tgtEl>
                                          <p:spTgt spid="13"/>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60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anim calcmode="lin" valueType="num">
                                      <p:cBhvr>
                                        <p:cTn id="17" dur="500" fill="hold"/>
                                        <p:tgtEl>
                                          <p:spTgt spid="14"/>
                                        </p:tgtEl>
                                        <p:attrNameLst>
                                          <p:attrName>ppt_x</p:attrName>
                                        </p:attrNameLst>
                                      </p:cBhvr>
                                      <p:tavLst>
                                        <p:tav tm="0">
                                          <p:val>
                                            <p:fltVal val="0.5"/>
                                          </p:val>
                                        </p:tav>
                                        <p:tav tm="100000">
                                          <p:val>
                                            <p:strVal val="#ppt_x"/>
                                          </p:val>
                                        </p:tav>
                                      </p:tavLst>
                                    </p:anim>
                                    <p:anim calcmode="lin" valueType="num">
                                      <p:cBhvr>
                                        <p:cTn id="18" dur="500" fill="hold"/>
                                        <p:tgtEl>
                                          <p:spTgt spid="14"/>
                                        </p:tgtEl>
                                        <p:attrNameLst>
                                          <p:attrName>ppt_y</p:attrName>
                                        </p:attrNameLst>
                                      </p:cBhvr>
                                      <p:tavLst>
                                        <p:tav tm="0">
                                          <p:val>
                                            <p:fltVal val="0.5"/>
                                          </p:val>
                                        </p:tav>
                                        <p:tav tm="100000">
                                          <p:val>
                                            <p:strVal val="#ppt_y"/>
                                          </p:val>
                                        </p:tav>
                                      </p:tavLst>
                                    </p:anim>
                                  </p:childTnLst>
                                </p:cTn>
                              </p:par>
                            </p:childTnLst>
                          </p:cTn>
                        </p:par>
                        <p:par>
                          <p:cTn id="19" fill="hold">
                            <p:stCondLst>
                              <p:cond delay="1100"/>
                            </p:stCondLst>
                            <p:childTnLst>
                              <p:par>
                                <p:cTn id="20" presetID="16" presetClass="entr" presetSubtype="21"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childTnLst>
                          </p:cTn>
                        </p:par>
                        <p:par>
                          <p:cTn id="23" fill="hold">
                            <p:stCondLst>
                              <p:cond delay="1600"/>
                            </p:stCondLst>
                            <p:childTnLst>
                              <p:par>
                                <p:cTn id="24" presetID="2" presetClass="entr" presetSubtype="4"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ppt_x"/>
                                          </p:val>
                                        </p:tav>
                                        <p:tav tm="100000">
                                          <p:val>
                                            <p:strVal val="#ppt_x"/>
                                          </p:val>
                                        </p:tav>
                                      </p:tavLst>
                                    </p:anim>
                                    <p:anim calcmode="lin" valueType="num">
                                      <p:cBhvr additive="base">
                                        <p:cTn id="27" dur="500" fill="hold"/>
                                        <p:tgtEl>
                                          <p:spTgt spid="15"/>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20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fill="hold"/>
                                        <p:tgtEl>
                                          <p:spTgt spid="20"/>
                                        </p:tgtEl>
                                        <p:attrNameLst>
                                          <p:attrName>ppt_x</p:attrName>
                                        </p:attrNameLst>
                                      </p:cBhvr>
                                      <p:tavLst>
                                        <p:tav tm="0">
                                          <p:val>
                                            <p:strVal val="#ppt_x"/>
                                          </p:val>
                                        </p:tav>
                                        <p:tav tm="100000">
                                          <p:val>
                                            <p:strVal val="#ppt_x"/>
                                          </p:val>
                                        </p:tav>
                                      </p:tavLst>
                                    </p:anim>
                                    <p:anim calcmode="lin" valueType="num">
                                      <p:cBhvr additive="base">
                                        <p:cTn id="3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4" grpId="0" animBg="1"/>
      <p:bldP spid="15" grpId="0"/>
      <p:bldP spid="20"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新零售解决方案</a:t>
            </a:r>
          </a:p>
        </p:txBody>
      </p:sp>
      <p:sp>
        <p:nvSpPr>
          <p:cNvPr id="6" name="TextBox 5"/>
          <p:cNvSpPr txBox="1"/>
          <p:nvPr/>
        </p:nvSpPr>
        <p:spPr>
          <a:xfrm>
            <a:off x="4922579" y="1487370"/>
            <a:ext cx="3017306" cy="384721"/>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ts val="1500"/>
              </a:lnSpc>
            </a:pPr>
            <a:r>
              <a:rPr lang="zh-CN" altLang="en-US" dirty="0">
                <a:solidFill>
                  <a:schemeClr val="tx1">
                    <a:lumMod val="75000"/>
                    <a:lumOff val="25000"/>
                  </a:schemeClr>
                </a:solidFill>
              </a:rPr>
              <a:t>通过线上门店下单，线下门店配送，优化用户物流配送体验，集成的</a:t>
            </a:r>
            <a:r>
              <a:rPr lang="en-US" altLang="zh-CN" dirty="0">
                <a:solidFill>
                  <a:schemeClr val="tx1">
                    <a:lumMod val="75000"/>
                    <a:lumOff val="25000"/>
                  </a:schemeClr>
                </a:solidFill>
              </a:rPr>
              <a:t>TMS</a:t>
            </a:r>
            <a:r>
              <a:rPr lang="zh-CN" altLang="en-US" dirty="0">
                <a:solidFill>
                  <a:schemeClr val="tx1">
                    <a:lumMod val="75000"/>
                    <a:lumOff val="25000"/>
                  </a:schemeClr>
                </a:solidFill>
              </a:rPr>
              <a:t>系统实现最后一公里的问题</a:t>
            </a:r>
            <a:endParaRPr lang="en-US" altLang="zh-CN" dirty="0">
              <a:solidFill>
                <a:schemeClr val="tx1">
                  <a:lumMod val="75000"/>
                  <a:lumOff val="25000"/>
                </a:schemeClr>
              </a:solidFill>
            </a:endParaRPr>
          </a:p>
        </p:txBody>
      </p:sp>
      <p:sp>
        <p:nvSpPr>
          <p:cNvPr id="7" name="TextBox 6"/>
          <p:cNvSpPr txBox="1"/>
          <p:nvPr/>
        </p:nvSpPr>
        <p:spPr>
          <a:xfrm>
            <a:off x="4922579" y="2701064"/>
            <a:ext cx="3017306" cy="384721"/>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ts val="1500"/>
              </a:lnSpc>
            </a:pPr>
            <a:r>
              <a:rPr lang="zh-CN" altLang="en-US" dirty="0">
                <a:solidFill>
                  <a:schemeClr val="tx1">
                    <a:lumMod val="75000"/>
                    <a:lumOff val="25000"/>
                  </a:schemeClr>
                </a:solidFill>
              </a:rPr>
              <a:t>线上门店下单，预约门店体验，体验满意后下单，有配送中心统一发货，优化用户购物体验流程</a:t>
            </a:r>
            <a:endParaRPr lang="en-US" altLang="zh-CN" dirty="0">
              <a:solidFill>
                <a:schemeClr val="tx1">
                  <a:lumMod val="75000"/>
                  <a:lumOff val="25000"/>
                </a:schemeClr>
              </a:solidFill>
            </a:endParaRPr>
          </a:p>
        </p:txBody>
      </p:sp>
      <p:sp>
        <p:nvSpPr>
          <p:cNvPr id="9" name="TextBox 8"/>
          <p:cNvSpPr txBox="1"/>
          <p:nvPr/>
        </p:nvSpPr>
        <p:spPr>
          <a:xfrm>
            <a:off x="4922579" y="3913906"/>
            <a:ext cx="3017306" cy="384721"/>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ts val="1500"/>
              </a:lnSpc>
            </a:pPr>
            <a:r>
              <a:rPr lang="zh-CN" altLang="en-US" dirty="0">
                <a:solidFill>
                  <a:schemeClr val="tx1">
                    <a:lumMod val="75000"/>
                    <a:lumOff val="25000"/>
                  </a:schemeClr>
                </a:solidFill>
              </a:rPr>
              <a:t>扫码预约，下单，打通电商与</a:t>
            </a:r>
            <a:r>
              <a:rPr lang="en-US" altLang="zh-CN" dirty="0">
                <a:solidFill>
                  <a:schemeClr val="tx1">
                    <a:lumMod val="75000"/>
                    <a:lumOff val="25000"/>
                  </a:schemeClr>
                </a:solidFill>
              </a:rPr>
              <a:t>SNS</a:t>
            </a:r>
            <a:r>
              <a:rPr lang="zh-CN" altLang="en-US" dirty="0">
                <a:solidFill>
                  <a:schemeClr val="tx1">
                    <a:lumMod val="75000"/>
                    <a:lumOff val="25000"/>
                  </a:schemeClr>
                </a:solidFill>
              </a:rPr>
              <a:t>边界，多渠道引流，实现销售增长。</a:t>
            </a:r>
            <a:endParaRPr lang="en-US" altLang="zh-CN" dirty="0">
              <a:solidFill>
                <a:schemeClr val="tx1">
                  <a:lumMod val="75000"/>
                  <a:lumOff val="25000"/>
                </a:schemeClr>
              </a:solidFill>
            </a:endParaRPr>
          </a:p>
        </p:txBody>
      </p:sp>
      <p:sp>
        <p:nvSpPr>
          <p:cNvPr id="17" name="Freeform 5"/>
          <p:cNvSpPr/>
          <p:nvPr/>
        </p:nvSpPr>
        <p:spPr bwMode="auto">
          <a:xfrm>
            <a:off x="2571924" y="3362531"/>
            <a:ext cx="1168400" cy="1173163"/>
          </a:xfrm>
          <a:custGeom>
            <a:avLst/>
            <a:gdLst>
              <a:gd name="T0" fmla="*/ 3898 w 3898"/>
              <a:gd name="T1" fmla="*/ 944 h 3904"/>
              <a:gd name="T2" fmla="*/ 934 w 3898"/>
              <a:gd name="T3" fmla="*/ 3904 h 3904"/>
              <a:gd name="T4" fmla="*/ 0 w 3898"/>
              <a:gd name="T5" fmla="*/ 1642 h 3904"/>
              <a:gd name="T6" fmla="*/ 1624 w 3898"/>
              <a:gd name="T7" fmla="*/ 0 h 3904"/>
              <a:gd name="T8" fmla="*/ 3898 w 3898"/>
              <a:gd name="T9" fmla="*/ 944 h 3904"/>
            </a:gdLst>
            <a:ahLst/>
            <a:cxnLst>
              <a:cxn ang="0">
                <a:pos x="T0" y="T1"/>
              </a:cxn>
              <a:cxn ang="0">
                <a:pos x="T2" y="T3"/>
              </a:cxn>
              <a:cxn ang="0">
                <a:pos x="T4" y="T5"/>
              </a:cxn>
              <a:cxn ang="0">
                <a:pos x="T6" y="T7"/>
              </a:cxn>
              <a:cxn ang="0">
                <a:pos x="T8" y="T9"/>
              </a:cxn>
            </a:cxnLst>
            <a:rect l="0" t="0" r="r" b="b"/>
            <a:pathLst>
              <a:path w="3898" h="3904">
                <a:moveTo>
                  <a:pt x="3898" y="944"/>
                </a:moveTo>
                <a:cubicBezTo>
                  <a:pt x="3316" y="2213"/>
                  <a:pt x="2294" y="3284"/>
                  <a:pt x="934" y="3904"/>
                </a:cubicBezTo>
                <a:lnTo>
                  <a:pt x="0" y="1642"/>
                </a:lnTo>
                <a:cubicBezTo>
                  <a:pt x="734" y="1284"/>
                  <a:pt x="1292" y="696"/>
                  <a:pt x="1624" y="0"/>
                </a:cubicBezTo>
                <a:lnTo>
                  <a:pt x="3898" y="944"/>
                </a:lnTo>
                <a:close/>
              </a:path>
            </a:pathLst>
          </a:custGeom>
          <a:solidFill>
            <a:schemeClr val="accent3"/>
          </a:solidFill>
          <a:ln w="4" cap="flat">
            <a:noFill/>
            <a:prstDash val="solid"/>
            <a:miter lim="800000"/>
          </a:ln>
        </p:spPr>
        <p:txBody>
          <a:bodyPr vert="horz" wrap="square" lIns="91440" tIns="45720" rIns="91440" bIns="45720" numCol="1" anchor="t" anchorCtr="0" compatLnSpc="1"/>
          <a:lstStyle/>
          <a:p>
            <a:endParaRPr lang="zh-CN" altLang="en-US"/>
          </a:p>
        </p:txBody>
      </p:sp>
      <p:sp>
        <p:nvSpPr>
          <p:cNvPr id="18" name="Freeform 6"/>
          <p:cNvSpPr/>
          <p:nvPr/>
        </p:nvSpPr>
        <p:spPr bwMode="auto">
          <a:xfrm>
            <a:off x="3105324" y="2265569"/>
            <a:ext cx="844550" cy="1258888"/>
          </a:xfrm>
          <a:custGeom>
            <a:avLst/>
            <a:gdLst>
              <a:gd name="T0" fmla="*/ 2294 w 2814"/>
              <a:gd name="T1" fmla="*/ 0 h 4189"/>
              <a:gd name="T2" fmla="*/ 2290 w 2814"/>
              <a:gd name="T3" fmla="*/ 4189 h 4189"/>
              <a:gd name="T4" fmla="*/ 12 w 2814"/>
              <a:gd name="T5" fmla="*/ 3244 h 4189"/>
              <a:gd name="T6" fmla="*/ 0 w 2814"/>
              <a:gd name="T7" fmla="*/ 948 h 4189"/>
              <a:gd name="T8" fmla="*/ 2294 w 2814"/>
              <a:gd name="T9" fmla="*/ 0 h 4189"/>
            </a:gdLst>
            <a:ahLst/>
            <a:cxnLst>
              <a:cxn ang="0">
                <a:pos x="T0" y="T1"/>
              </a:cxn>
              <a:cxn ang="0">
                <a:pos x="T2" y="T3"/>
              </a:cxn>
              <a:cxn ang="0">
                <a:pos x="T4" y="T5"/>
              </a:cxn>
              <a:cxn ang="0">
                <a:pos x="T6" y="T7"/>
              </a:cxn>
              <a:cxn ang="0">
                <a:pos x="T8" y="T9"/>
              </a:cxn>
            </a:cxnLst>
            <a:rect l="0" t="0" r="r" b="b"/>
            <a:pathLst>
              <a:path w="2814" h="4189">
                <a:moveTo>
                  <a:pt x="2294" y="0"/>
                </a:moveTo>
                <a:cubicBezTo>
                  <a:pt x="2814" y="1401"/>
                  <a:pt x="2778" y="2881"/>
                  <a:pt x="2290" y="4189"/>
                </a:cubicBezTo>
                <a:lnTo>
                  <a:pt x="12" y="3244"/>
                </a:lnTo>
                <a:cubicBezTo>
                  <a:pt x="253" y="2522"/>
                  <a:pt x="265" y="1717"/>
                  <a:pt x="0" y="948"/>
                </a:cubicBezTo>
                <a:lnTo>
                  <a:pt x="2294" y="0"/>
                </a:lnTo>
                <a:close/>
              </a:path>
            </a:pathLst>
          </a:custGeom>
          <a:solidFill>
            <a:schemeClr val="accent6"/>
          </a:solidFill>
          <a:ln w="4" cap="flat">
            <a:noFill/>
            <a:prstDash val="solid"/>
            <a:miter lim="800000"/>
          </a:ln>
        </p:spPr>
        <p:txBody>
          <a:bodyPr vert="horz" wrap="square" lIns="91440" tIns="45720" rIns="91440" bIns="45720" numCol="1" anchor="t" anchorCtr="0" compatLnSpc="1"/>
          <a:lstStyle/>
          <a:p>
            <a:endParaRPr lang="zh-CN" altLang="en-US"/>
          </a:p>
        </p:txBody>
      </p:sp>
      <p:sp>
        <p:nvSpPr>
          <p:cNvPr id="19" name="Freeform 7"/>
          <p:cNvSpPr/>
          <p:nvPr/>
        </p:nvSpPr>
        <p:spPr bwMode="auto">
          <a:xfrm>
            <a:off x="2571924" y="1251156"/>
            <a:ext cx="1169988" cy="1176338"/>
          </a:xfrm>
          <a:custGeom>
            <a:avLst/>
            <a:gdLst>
              <a:gd name="T0" fmla="*/ 946 w 3906"/>
              <a:gd name="T1" fmla="*/ 0 h 3912"/>
              <a:gd name="T2" fmla="*/ 3906 w 3906"/>
              <a:gd name="T3" fmla="*/ 2964 h 3912"/>
              <a:gd name="T4" fmla="*/ 1613 w 3906"/>
              <a:gd name="T5" fmla="*/ 3912 h 3912"/>
              <a:gd name="T6" fmla="*/ 0 w 3906"/>
              <a:gd name="T7" fmla="*/ 2278 h 3912"/>
              <a:gd name="T8" fmla="*/ 946 w 3906"/>
              <a:gd name="T9" fmla="*/ 0 h 3912"/>
            </a:gdLst>
            <a:ahLst/>
            <a:cxnLst>
              <a:cxn ang="0">
                <a:pos x="T0" y="T1"/>
              </a:cxn>
              <a:cxn ang="0">
                <a:pos x="T2" y="T3"/>
              </a:cxn>
              <a:cxn ang="0">
                <a:pos x="T4" y="T5"/>
              </a:cxn>
              <a:cxn ang="0">
                <a:pos x="T6" y="T7"/>
              </a:cxn>
              <a:cxn ang="0">
                <a:pos x="T8" y="T9"/>
              </a:cxn>
            </a:cxnLst>
            <a:rect l="0" t="0" r="r" b="b"/>
            <a:pathLst>
              <a:path w="3906" h="3912">
                <a:moveTo>
                  <a:pt x="946" y="0"/>
                </a:moveTo>
                <a:cubicBezTo>
                  <a:pt x="2215" y="582"/>
                  <a:pt x="3286" y="1605"/>
                  <a:pt x="3906" y="2964"/>
                </a:cubicBezTo>
                <a:lnTo>
                  <a:pt x="1613" y="3912"/>
                </a:lnTo>
                <a:cubicBezTo>
                  <a:pt x="1257" y="3181"/>
                  <a:pt x="681" y="2620"/>
                  <a:pt x="0" y="2278"/>
                </a:cubicBezTo>
                <a:lnTo>
                  <a:pt x="946" y="0"/>
                </a:lnTo>
                <a:close/>
              </a:path>
            </a:pathLst>
          </a:custGeom>
          <a:solidFill>
            <a:schemeClr val="accent2"/>
          </a:solidFill>
          <a:ln w="4" cap="flat">
            <a:noFill/>
            <a:prstDash val="solid"/>
            <a:miter lim="800000"/>
          </a:ln>
        </p:spPr>
        <p:txBody>
          <a:bodyPr vert="horz" wrap="square" lIns="91440" tIns="45720" rIns="91440" bIns="45720" numCol="1" anchor="t" anchorCtr="0" compatLnSpc="1"/>
          <a:lstStyle/>
          <a:p>
            <a:endParaRPr lang="zh-CN" altLang="en-US"/>
          </a:p>
        </p:txBody>
      </p:sp>
      <p:sp>
        <p:nvSpPr>
          <p:cNvPr id="21" name="Oval 8"/>
          <p:cNvSpPr>
            <a:spLocks noChangeArrowheads="1"/>
          </p:cNvSpPr>
          <p:nvPr/>
        </p:nvSpPr>
        <p:spPr bwMode="auto">
          <a:xfrm>
            <a:off x="1187624" y="1975056"/>
            <a:ext cx="1831975" cy="1836738"/>
          </a:xfrm>
          <a:prstGeom prst="ellipse">
            <a:avLst/>
          </a:prstGeom>
          <a:solidFill>
            <a:schemeClr val="accent1"/>
          </a:solidFill>
          <a:ln w="4" cap="flat">
            <a:noFill/>
            <a:prstDash val="solid"/>
            <a:miter lim="800000"/>
          </a:ln>
        </p:spPr>
        <p:txBody>
          <a:bodyPr vert="horz" wrap="square" lIns="91440" tIns="45720" rIns="91440" bIns="45720" numCol="1" anchor="t" anchorCtr="0" compatLnSpc="1"/>
          <a:lstStyle/>
          <a:p>
            <a:endParaRPr lang="zh-CN" altLang="en-US"/>
          </a:p>
        </p:txBody>
      </p:sp>
      <p:cxnSp>
        <p:nvCxnSpPr>
          <p:cNvPr id="25" name="直接连接符 24"/>
          <p:cNvCxnSpPr/>
          <p:nvPr/>
        </p:nvCxnSpPr>
        <p:spPr>
          <a:xfrm>
            <a:off x="3410411" y="1679731"/>
            <a:ext cx="1395064" cy="0"/>
          </a:xfrm>
          <a:prstGeom prst="line">
            <a:avLst/>
          </a:prstGeom>
          <a:ln w="6350">
            <a:solidFill>
              <a:schemeClr val="tx1">
                <a:lumMod val="65000"/>
                <a:lumOff val="35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885121" y="2895013"/>
            <a:ext cx="920354" cy="0"/>
          </a:xfrm>
          <a:prstGeom prst="line">
            <a:avLst/>
          </a:prstGeom>
          <a:ln w="6350">
            <a:solidFill>
              <a:schemeClr val="tx1">
                <a:lumMod val="65000"/>
                <a:lumOff val="35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423726" y="4106267"/>
            <a:ext cx="1381749" cy="0"/>
          </a:xfrm>
          <a:prstGeom prst="line">
            <a:avLst/>
          </a:prstGeom>
          <a:ln w="6350">
            <a:solidFill>
              <a:schemeClr val="tx1">
                <a:lumMod val="65000"/>
                <a:lumOff val="35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508010" y="2685675"/>
            <a:ext cx="1210588" cy="400110"/>
          </a:xfrm>
          <a:prstGeom prst="rect">
            <a:avLst/>
          </a:prstGeom>
          <a:noFill/>
        </p:spPr>
        <p:txBody>
          <a:bodyPr wrap="none">
            <a:spAutoFit/>
          </a:bodyPr>
          <a:lstStyle/>
          <a:p>
            <a:pPr algn="ctr" fontAlgn="auto">
              <a:spcBef>
                <a:spcPts val="0"/>
              </a:spcBef>
              <a:spcAft>
                <a:spcPts val="0"/>
              </a:spcAft>
              <a:defRPr/>
            </a:pPr>
            <a:r>
              <a:rPr lang="zh-CN" altLang="en-US" sz="2000" b="1" dirty="0">
                <a:solidFill>
                  <a:schemeClr val="bg1"/>
                </a:solidFill>
                <a:latin typeface="微软雅黑" panose="020B0503020204020204" pitchFamily="34" charset="-122"/>
                <a:ea typeface="微软雅黑" panose="020B0503020204020204" pitchFamily="34" charset="-122"/>
              </a:rPr>
              <a:t>配送计划</a:t>
            </a:r>
          </a:p>
        </p:txBody>
      </p:sp>
      <p:sp>
        <p:nvSpPr>
          <p:cNvPr id="39" name="TextBox 38"/>
          <p:cNvSpPr txBox="1"/>
          <p:nvPr/>
        </p:nvSpPr>
        <p:spPr>
          <a:xfrm>
            <a:off x="2804429" y="1651036"/>
            <a:ext cx="584995" cy="492443"/>
          </a:xfrm>
          <a:prstGeom prst="rect">
            <a:avLst/>
          </a:prstGeom>
          <a:noFill/>
        </p:spPr>
        <p:txBody>
          <a:bodyPr wrap="square" lIns="0" tIns="0" rIns="0" bIns="0">
            <a:spAutoFit/>
          </a:bodyPr>
          <a:lstStyle/>
          <a:p>
            <a:pPr algn="ctr" fontAlgn="auto">
              <a:spcBef>
                <a:spcPts val="0"/>
              </a:spcBef>
              <a:spcAft>
                <a:spcPts val="0"/>
              </a:spcAft>
              <a:defRPr/>
            </a:pPr>
            <a:r>
              <a:rPr lang="zh-CN" altLang="en-US" sz="1600" dirty="0">
                <a:solidFill>
                  <a:schemeClr val="bg1"/>
                </a:solidFill>
                <a:latin typeface="微软雅黑" panose="020B0503020204020204" pitchFamily="34" charset="-122"/>
                <a:ea typeface="微软雅黑" panose="020B0503020204020204" pitchFamily="34" charset="-122"/>
              </a:rPr>
              <a:t>线上门店</a:t>
            </a:r>
          </a:p>
        </p:txBody>
      </p:sp>
      <p:sp>
        <p:nvSpPr>
          <p:cNvPr id="40" name="TextBox 39"/>
          <p:cNvSpPr txBox="1"/>
          <p:nvPr/>
        </p:nvSpPr>
        <p:spPr>
          <a:xfrm>
            <a:off x="3235101" y="2664794"/>
            <a:ext cx="584995" cy="492443"/>
          </a:xfrm>
          <a:prstGeom prst="rect">
            <a:avLst/>
          </a:prstGeom>
          <a:noFill/>
        </p:spPr>
        <p:txBody>
          <a:bodyPr wrap="square" lIns="0" tIns="0" rIns="0" bIns="0">
            <a:spAutoFit/>
          </a:bodyPr>
          <a:lstStyle/>
          <a:p>
            <a:pPr algn="ctr" fontAlgn="auto">
              <a:spcBef>
                <a:spcPts val="0"/>
              </a:spcBef>
              <a:spcAft>
                <a:spcPts val="0"/>
              </a:spcAft>
              <a:defRPr/>
            </a:pPr>
            <a:r>
              <a:rPr lang="zh-CN" altLang="en-US" sz="1600" dirty="0">
                <a:solidFill>
                  <a:schemeClr val="bg1"/>
                </a:solidFill>
                <a:latin typeface="微软雅黑" panose="020B0503020204020204" pitchFamily="34" charset="-122"/>
                <a:ea typeface="微软雅黑" panose="020B0503020204020204" pitchFamily="34" charset="-122"/>
              </a:rPr>
              <a:t>线下门店</a:t>
            </a:r>
          </a:p>
        </p:txBody>
      </p:sp>
      <p:sp>
        <p:nvSpPr>
          <p:cNvPr id="42" name="TextBox 41"/>
          <p:cNvSpPr txBox="1"/>
          <p:nvPr/>
        </p:nvSpPr>
        <p:spPr>
          <a:xfrm>
            <a:off x="2804429" y="3667684"/>
            <a:ext cx="584995" cy="492443"/>
          </a:xfrm>
          <a:prstGeom prst="rect">
            <a:avLst/>
          </a:prstGeom>
          <a:noFill/>
        </p:spPr>
        <p:txBody>
          <a:bodyPr wrap="square" lIns="0" tIns="0" rIns="0" bIns="0">
            <a:spAutoFit/>
          </a:bodyPr>
          <a:lstStyle/>
          <a:p>
            <a:pPr algn="ctr" fontAlgn="auto">
              <a:spcBef>
                <a:spcPts val="0"/>
              </a:spcBef>
              <a:spcAft>
                <a:spcPts val="0"/>
              </a:spcAft>
              <a:defRPr/>
            </a:pPr>
            <a:r>
              <a:rPr lang="zh-CN" altLang="en-US" sz="1600" dirty="0">
                <a:solidFill>
                  <a:schemeClr val="bg1"/>
                </a:solidFill>
                <a:latin typeface="微软雅黑" panose="020B0503020204020204" pitchFamily="34" charset="-122"/>
                <a:ea typeface="微软雅黑" panose="020B0503020204020204" pitchFamily="34" charset="-122"/>
              </a:rPr>
              <a:t>扫码预约</a:t>
            </a:r>
          </a:p>
        </p:txBody>
      </p:sp>
      <p:sp>
        <p:nvSpPr>
          <p:cNvPr id="43" name="KSO_Shape"/>
          <p:cNvSpPr/>
          <p:nvPr/>
        </p:nvSpPr>
        <p:spPr bwMode="auto">
          <a:xfrm>
            <a:off x="269901" y="127407"/>
            <a:ext cx="280168" cy="268962"/>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accent1">
              <a:lumMod val="40000"/>
              <a:lumOff val="60000"/>
            </a:schemeClr>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anim calcmode="lin" valueType="num">
                                      <p:cBhvr>
                                        <p:cTn id="10" dur="500" fill="hold"/>
                                        <p:tgtEl>
                                          <p:spTgt spid="21"/>
                                        </p:tgtEl>
                                        <p:attrNameLst>
                                          <p:attrName>ppt_x</p:attrName>
                                        </p:attrNameLst>
                                      </p:cBhvr>
                                      <p:tavLst>
                                        <p:tav tm="0">
                                          <p:val>
                                            <p:fltVal val="0.5"/>
                                          </p:val>
                                        </p:tav>
                                        <p:tav tm="100000">
                                          <p:val>
                                            <p:strVal val="#ppt_x"/>
                                          </p:val>
                                        </p:tav>
                                      </p:tavLst>
                                    </p:anim>
                                    <p:anim calcmode="lin" valueType="num">
                                      <p:cBhvr>
                                        <p:cTn id="11" dur="500" fill="hold"/>
                                        <p:tgtEl>
                                          <p:spTgt spid="21"/>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anim calcmode="lin" valueType="num">
                                      <p:cBhvr>
                                        <p:cTn id="14" dur="500" fill="hold"/>
                                        <p:tgtEl>
                                          <p:spTgt spid="38"/>
                                        </p:tgtEl>
                                        <p:attrNameLst>
                                          <p:attrName>ppt_w</p:attrName>
                                        </p:attrNameLst>
                                      </p:cBhvr>
                                      <p:tavLst>
                                        <p:tav tm="0">
                                          <p:val>
                                            <p:fltVal val="0"/>
                                          </p:val>
                                        </p:tav>
                                        <p:tav tm="100000">
                                          <p:val>
                                            <p:strVal val="#ppt_w"/>
                                          </p:val>
                                        </p:tav>
                                      </p:tavLst>
                                    </p:anim>
                                    <p:anim calcmode="lin" valueType="num">
                                      <p:cBhvr>
                                        <p:cTn id="15" dur="500" fill="hold"/>
                                        <p:tgtEl>
                                          <p:spTgt spid="38"/>
                                        </p:tgtEl>
                                        <p:attrNameLst>
                                          <p:attrName>ppt_h</p:attrName>
                                        </p:attrNameLst>
                                      </p:cBhvr>
                                      <p:tavLst>
                                        <p:tav tm="0">
                                          <p:val>
                                            <p:fltVal val="0"/>
                                          </p:val>
                                        </p:tav>
                                        <p:tav tm="100000">
                                          <p:val>
                                            <p:strVal val="#ppt_h"/>
                                          </p:val>
                                        </p:tav>
                                      </p:tavLst>
                                    </p:anim>
                                    <p:animEffect transition="in" filter="fade">
                                      <p:cBhvr>
                                        <p:cTn id="16" dur="500"/>
                                        <p:tgtEl>
                                          <p:spTgt spid="38"/>
                                        </p:tgtEl>
                                      </p:cBhvr>
                                    </p:animEffect>
                                    <p:anim calcmode="lin" valueType="num">
                                      <p:cBhvr>
                                        <p:cTn id="17" dur="500" fill="hold"/>
                                        <p:tgtEl>
                                          <p:spTgt spid="38"/>
                                        </p:tgtEl>
                                        <p:attrNameLst>
                                          <p:attrName>ppt_x</p:attrName>
                                        </p:attrNameLst>
                                      </p:cBhvr>
                                      <p:tavLst>
                                        <p:tav tm="0">
                                          <p:val>
                                            <p:fltVal val="0.5"/>
                                          </p:val>
                                        </p:tav>
                                        <p:tav tm="100000">
                                          <p:val>
                                            <p:strVal val="#ppt_x"/>
                                          </p:val>
                                        </p:tav>
                                      </p:tavLst>
                                    </p:anim>
                                    <p:anim calcmode="lin" valueType="num">
                                      <p:cBhvr>
                                        <p:cTn id="18" dur="500" fill="hold"/>
                                        <p:tgtEl>
                                          <p:spTgt spid="38"/>
                                        </p:tgtEl>
                                        <p:attrNameLst>
                                          <p:attrName>ppt_y</p:attrName>
                                        </p:attrNameLst>
                                      </p:cBhvr>
                                      <p:tavLst>
                                        <p:tav tm="0">
                                          <p:val>
                                            <p:fltVal val="0.5"/>
                                          </p:val>
                                        </p:tav>
                                        <p:tav tm="100000">
                                          <p:val>
                                            <p:strVal val="#ppt_y"/>
                                          </p:val>
                                        </p:tav>
                                      </p:tavLst>
                                    </p:anim>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cBhvr>
                                        <p:cTn id="25" dur="500" fill="hold"/>
                                        <p:tgtEl>
                                          <p:spTgt spid="39"/>
                                        </p:tgtEl>
                                        <p:attrNameLst>
                                          <p:attrName>ppt_w</p:attrName>
                                        </p:attrNameLst>
                                      </p:cBhvr>
                                      <p:tavLst>
                                        <p:tav tm="0">
                                          <p:val>
                                            <p:fltVal val="0"/>
                                          </p:val>
                                        </p:tav>
                                        <p:tav tm="100000">
                                          <p:val>
                                            <p:strVal val="#ppt_w"/>
                                          </p:val>
                                        </p:tav>
                                      </p:tavLst>
                                    </p:anim>
                                    <p:anim calcmode="lin" valueType="num">
                                      <p:cBhvr>
                                        <p:cTn id="26" dur="500" fill="hold"/>
                                        <p:tgtEl>
                                          <p:spTgt spid="39"/>
                                        </p:tgtEl>
                                        <p:attrNameLst>
                                          <p:attrName>ppt_h</p:attrName>
                                        </p:attrNameLst>
                                      </p:cBhvr>
                                      <p:tavLst>
                                        <p:tav tm="0">
                                          <p:val>
                                            <p:fltVal val="0"/>
                                          </p:val>
                                        </p:tav>
                                        <p:tav tm="100000">
                                          <p:val>
                                            <p:strVal val="#ppt_h"/>
                                          </p:val>
                                        </p:tav>
                                      </p:tavLst>
                                    </p:anim>
                                    <p:animEffect transition="in" filter="fade">
                                      <p:cBhvr>
                                        <p:cTn id="27" dur="500"/>
                                        <p:tgtEl>
                                          <p:spTgt spid="39"/>
                                        </p:tgtEl>
                                      </p:cBhvr>
                                    </p:animEffect>
                                  </p:childTnLst>
                                </p:cTn>
                              </p:par>
                              <p:par>
                                <p:cTn id="28" presetID="10" presetClass="entr" presetSubtype="0" fill="hold" grpId="0" nodeType="withEffect">
                                  <p:stCondLst>
                                    <p:cond delay="30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30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par>
                                <p:cTn id="34" presetID="10" presetClass="entr" presetSubtype="0" fill="hold" grpId="0" nodeType="withEffect">
                                  <p:stCondLst>
                                    <p:cond delay="6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grpId="0" nodeType="withEffect">
                                  <p:stCondLst>
                                    <p:cond delay="60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500"/>
                                        <p:tgtEl>
                                          <p:spTgt spid="42"/>
                                        </p:tgtEl>
                                      </p:cBhvr>
                                    </p:animEffect>
                                  </p:childTnLst>
                                </p:cTn>
                              </p:par>
                            </p:childTnLst>
                          </p:cTn>
                        </p:par>
                        <p:par>
                          <p:cTn id="40" fill="hold">
                            <p:stCondLst>
                              <p:cond delay="1000"/>
                            </p:stCondLst>
                            <p:childTnLst>
                              <p:par>
                                <p:cTn id="41" presetID="22" presetClass="entr" presetSubtype="8"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wipe(left)">
                                      <p:cBhvr>
                                        <p:cTn id="43" dur="500"/>
                                        <p:tgtEl>
                                          <p:spTgt spid="25"/>
                                        </p:tgtEl>
                                      </p:cBhvr>
                                    </p:animEffect>
                                  </p:childTnLst>
                                </p:cTn>
                              </p:par>
                            </p:childTnLst>
                          </p:cTn>
                        </p:par>
                        <p:par>
                          <p:cTn id="44" fill="hold">
                            <p:stCondLst>
                              <p:cond delay="1500"/>
                            </p:stCondLst>
                            <p:childTnLst>
                              <p:par>
                                <p:cTn id="45" presetID="22" presetClass="entr" presetSubtype="2" fill="hold" grpId="0"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right)">
                                      <p:cBhvr>
                                        <p:cTn id="47" dur="500"/>
                                        <p:tgtEl>
                                          <p:spTgt spid="6"/>
                                        </p:tgtEl>
                                      </p:cBhvr>
                                    </p:animEffect>
                                  </p:childTnLst>
                                </p:cTn>
                              </p:par>
                            </p:childTnLst>
                          </p:cTn>
                        </p:par>
                        <p:par>
                          <p:cTn id="48" fill="hold">
                            <p:stCondLst>
                              <p:cond delay="2000"/>
                            </p:stCondLst>
                            <p:childTnLst>
                              <p:par>
                                <p:cTn id="49" presetID="22" presetClass="entr" presetSubtype="8" fill="hold" nodeType="after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left)">
                                      <p:cBhvr>
                                        <p:cTn id="51" dur="500"/>
                                        <p:tgtEl>
                                          <p:spTgt spid="27"/>
                                        </p:tgtEl>
                                      </p:cBhvr>
                                    </p:animEffect>
                                  </p:childTnLst>
                                </p:cTn>
                              </p:par>
                            </p:childTnLst>
                          </p:cTn>
                        </p:par>
                        <p:par>
                          <p:cTn id="52" fill="hold">
                            <p:stCondLst>
                              <p:cond delay="2500"/>
                            </p:stCondLst>
                            <p:childTnLst>
                              <p:par>
                                <p:cTn id="53" presetID="22" presetClass="entr" presetSubtype="8" fill="hold" grpId="0" nodeType="after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left)">
                                      <p:cBhvr>
                                        <p:cTn id="55" dur="500"/>
                                        <p:tgtEl>
                                          <p:spTgt spid="7"/>
                                        </p:tgtEl>
                                      </p:cBhvr>
                                    </p:animEffect>
                                  </p:childTnLst>
                                </p:cTn>
                              </p:par>
                            </p:childTnLst>
                          </p:cTn>
                        </p:par>
                        <p:par>
                          <p:cTn id="56" fill="hold">
                            <p:stCondLst>
                              <p:cond delay="3000"/>
                            </p:stCondLst>
                            <p:childTnLst>
                              <p:par>
                                <p:cTn id="57" presetID="22" presetClass="entr" presetSubtype="8" fill="hold" nodeType="after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wipe(left)">
                                      <p:cBhvr>
                                        <p:cTn id="59" dur="500"/>
                                        <p:tgtEl>
                                          <p:spTgt spid="28"/>
                                        </p:tgtEl>
                                      </p:cBhvr>
                                    </p:animEffect>
                                  </p:childTnLst>
                                </p:cTn>
                              </p:par>
                            </p:childTnLst>
                          </p:cTn>
                        </p:par>
                        <p:par>
                          <p:cTn id="60" fill="hold">
                            <p:stCondLst>
                              <p:cond delay="3500"/>
                            </p:stCondLst>
                            <p:childTnLst>
                              <p:par>
                                <p:cTn id="61" presetID="22" presetClass="entr" presetSubtype="8" fill="hold" grpId="0" nodeType="after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wipe(left)">
                                      <p:cBhvr>
                                        <p:cTn id="6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7" grpId="0" animBg="1"/>
      <p:bldP spid="18" grpId="0" animBg="1"/>
      <p:bldP spid="19" grpId="0" animBg="1"/>
      <p:bldP spid="21" grpId="0" animBg="1"/>
      <p:bldP spid="38" grpId="0"/>
      <p:bldP spid="39" grpId="0"/>
      <p:bldP spid="40" grpId="0"/>
      <p:bldP spid="42" grpId="0"/>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圆角矩形 10"/>
          <p:cNvSpPr/>
          <p:nvPr/>
        </p:nvSpPr>
        <p:spPr>
          <a:xfrm>
            <a:off x="3482354" y="987574"/>
            <a:ext cx="2201679" cy="3616312"/>
          </a:xfrm>
          <a:prstGeom prst="roundRect">
            <a:avLst>
              <a:gd name="adj" fmla="val 888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右箭头 2"/>
          <p:cNvSpPr/>
          <p:nvPr/>
        </p:nvSpPr>
        <p:spPr>
          <a:xfrm>
            <a:off x="5570586" y="1181785"/>
            <a:ext cx="1008112" cy="576064"/>
          </a:xfrm>
          <a:prstGeom prst="rightArrow">
            <a:avLst>
              <a:gd name="adj1" fmla="val 72792"/>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全渠道解决方案</a:t>
            </a:r>
          </a:p>
        </p:txBody>
      </p:sp>
      <p:sp>
        <p:nvSpPr>
          <p:cNvPr id="5" name="TextBox 4"/>
          <p:cNvSpPr txBox="1"/>
          <p:nvPr/>
        </p:nvSpPr>
        <p:spPr>
          <a:xfrm>
            <a:off x="5655060" y="1362095"/>
            <a:ext cx="708234" cy="215444"/>
          </a:xfrm>
          <a:prstGeom prst="rect">
            <a:avLst/>
          </a:prstGeom>
          <a:noFill/>
        </p:spPr>
        <p:txBody>
          <a:bodyPr wrap="square" lIns="0" tIns="0" rIns="0" bIns="0"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支付</a:t>
            </a:r>
          </a:p>
        </p:txBody>
      </p:sp>
      <p:sp>
        <p:nvSpPr>
          <p:cNvPr id="12" name="右箭头 11"/>
          <p:cNvSpPr/>
          <p:nvPr/>
        </p:nvSpPr>
        <p:spPr>
          <a:xfrm>
            <a:off x="5570586" y="1858060"/>
            <a:ext cx="1008112" cy="576064"/>
          </a:xfrm>
          <a:prstGeom prst="rightArrow">
            <a:avLst>
              <a:gd name="adj1" fmla="val 72792"/>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5570586" y="2534335"/>
            <a:ext cx="1008112" cy="576064"/>
          </a:xfrm>
          <a:prstGeom prst="rightArrow">
            <a:avLst>
              <a:gd name="adj1" fmla="val 72792"/>
              <a:gd name="adj2"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右箭头 15"/>
          <p:cNvSpPr/>
          <p:nvPr/>
        </p:nvSpPr>
        <p:spPr>
          <a:xfrm>
            <a:off x="5570586" y="3210610"/>
            <a:ext cx="1008112" cy="576064"/>
          </a:xfrm>
          <a:prstGeom prst="rightArrow">
            <a:avLst>
              <a:gd name="adj1" fmla="val 72792"/>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右箭头 17"/>
          <p:cNvSpPr/>
          <p:nvPr/>
        </p:nvSpPr>
        <p:spPr>
          <a:xfrm>
            <a:off x="5570586" y="3886885"/>
            <a:ext cx="1008112" cy="576064"/>
          </a:xfrm>
          <a:prstGeom prst="rightArrow">
            <a:avLst>
              <a:gd name="adj1" fmla="val 72792"/>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9"/>
          <p:cNvSpPr txBox="1"/>
          <p:nvPr/>
        </p:nvSpPr>
        <p:spPr>
          <a:xfrm>
            <a:off x="6650707" y="1373637"/>
            <a:ext cx="1656184" cy="384721"/>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ts val="1500"/>
              </a:lnSpc>
            </a:pPr>
            <a:r>
              <a:rPr lang="zh-CN" altLang="en-US" sz="1200" dirty="0">
                <a:solidFill>
                  <a:schemeClr val="tx1">
                    <a:lumMod val="75000"/>
                    <a:lumOff val="25000"/>
                  </a:schemeClr>
                </a:solidFill>
              </a:rPr>
              <a:t>移动多种支付手段解决门店销售支付问题，</a:t>
            </a:r>
            <a:endParaRPr lang="en-US" altLang="zh-CN" sz="1200" dirty="0">
              <a:solidFill>
                <a:schemeClr val="tx1">
                  <a:lumMod val="75000"/>
                  <a:lumOff val="25000"/>
                </a:schemeClr>
              </a:solidFill>
            </a:endParaRPr>
          </a:p>
        </p:txBody>
      </p:sp>
      <p:sp>
        <p:nvSpPr>
          <p:cNvPr id="21" name="TextBox 20"/>
          <p:cNvSpPr txBox="1"/>
          <p:nvPr/>
        </p:nvSpPr>
        <p:spPr>
          <a:xfrm>
            <a:off x="3958785" y="1547562"/>
            <a:ext cx="1251761" cy="523220"/>
          </a:xfrm>
          <a:prstGeom prst="rect">
            <a:avLst/>
          </a:prstGeom>
          <a:noFill/>
        </p:spPr>
        <p:txBody>
          <a:bodyPr wrap="square">
            <a:spAutoFit/>
          </a:bodyPr>
          <a:lstStyle/>
          <a:p>
            <a:pPr algn="ctr" fontAlgn="auto">
              <a:spcBef>
                <a:spcPts val="0"/>
              </a:spcBef>
              <a:spcAft>
                <a:spcPts val="0"/>
              </a:spcAft>
              <a:defRPr/>
            </a:pPr>
            <a:r>
              <a:rPr lang="zh-CN" altLang="en-US" sz="2800" b="1" dirty="0">
                <a:solidFill>
                  <a:schemeClr val="bg1"/>
                </a:solidFill>
                <a:latin typeface="微软雅黑" panose="020B0503020204020204" pitchFamily="34" charset="-122"/>
                <a:ea typeface="微软雅黑" panose="020B0503020204020204" pitchFamily="34" charset="-122"/>
              </a:rPr>
              <a:t>全渠道</a:t>
            </a:r>
          </a:p>
        </p:txBody>
      </p:sp>
      <p:sp>
        <p:nvSpPr>
          <p:cNvPr id="22" name="TextBox 21"/>
          <p:cNvSpPr txBox="1"/>
          <p:nvPr/>
        </p:nvSpPr>
        <p:spPr>
          <a:xfrm>
            <a:off x="4009988" y="2499742"/>
            <a:ext cx="1101790" cy="1938992"/>
          </a:xfrm>
          <a:prstGeom prst="rect">
            <a:avLst/>
          </a:prstGeom>
          <a:noFill/>
        </p:spPr>
        <p:txBody>
          <a:bodyPr wrap="square" lIns="0" tIns="0" rIns="0" bIns="0" rtlCol="0">
            <a:spAutoFit/>
          </a:bodyPr>
          <a:lstStyle/>
          <a:p>
            <a:pPr algn="just">
              <a:lnSpc>
                <a:spcPct val="150000"/>
              </a:lnSpc>
            </a:pPr>
            <a:r>
              <a:rPr lang="en-US" altLang="zh-CN" sz="1200" dirty="0" err="1">
                <a:solidFill>
                  <a:schemeClr val="bg1"/>
                </a:solidFill>
                <a:latin typeface="微软雅黑" panose="020B0503020204020204" pitchFamily="34" charset="-122"/>
                <a:ea typeface="微软雅黑" panose="020B0503020204020204" pitchFamily="34" charset="-122"/>
              </a:rPr>
              <a:t>Orderin</a:t>
            </a:r>
            <a:r>
              <a:rPr lang="zh-CN" altLang="en-US" sz="1200" dirty="0">
                <a:solidFill>
                  <a:schemeClr val="bg1"/>
                </a:solidFill>
                <a:latin typeface="微软雅黑" panose="020B0503020204020204" pitchFamily="34" charset="-122"/>
                <a:ea typeface="微软雅黑" panose="020B0503020204020204" pitchFamily="34" charset="-122"/>
              </a:rPr>
              <a:t>全渠道解决方案覆盖线上电商，线下门店，支付，会员，供应链，库存，售后，配送，财务，报表：</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23" name="TextBox 22"/>
          <p:cNvSpPr txBox="1"/>
          <p:nvPr/>
        </p:nvSpPr>
        <p:spPr>
          <a:xfrm>
            <a:off x="5655060" y="2038370"/>
            <a:ext cx="708234" cy="215444"/>
          </a:xfrm>
          <a:prstGeom prst="rect">
            <a:avLst/>
          </a:prstGeom>
          <a:noFill/>
        </p:spPr>
        <p:txBody>
          <a:bodyPr wrap="square" lIns="0" tIns="0" rIns="0" bIns="0"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供应</a:t>
            </a:r>
          </a:p>
        </p:txBody>
      </p:sp>
      <p:sp>
        <p:nvSpPr>
          <p:cNvPr id="24" name="TextBox 23"/>
          <p:cNvSpPr txBox="1"/>
          <p:nvPr/>
        </p:nvSpPr>
        <p:spPr>
          <a:xfrm>
            <a:off x="5655060" y="2714645"/>
            <a:ext cx="708234" cy="215444"/>
          </a:xfrm>
          <a:prstGeom prst="rect">
            <a:avLst/>
          </a:prstGeom>
          <a:noFill/>
        </p:spPr>
        <p:txBody>
          <a:bodyPr wrap="square" lIns="0" tIns="0" rIns="0" bIns="0"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配送</a:t>
            </a:r>
          </a:p>
        </p:txBody>
      </p:sp>
      <p:sp>
        <p:nvSpPr>
          <p:cNvPr id="25" name="TextBox 24"/>
          <p:cNvSpPr txBox="1"/>
          <p:nvPr/>
        </p:nvSpPr>
        <p:spPr>
          <a:xfrm>
            <a:off x="5655060" y="3390920"/>
            <a:ext cx="708234" cy="215444"/>
          </a:xfrm>
          <a:prstGeom prst="rect">
            <a:avLst/>
          </a:prstGeom>
          <a:noFill/>
        </p:spPr>
        <p:txBody>
          <a:bodyPr wrap="square" lIns="0" tIns="0" rIns="0" bIns="0"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财务</a:t>
            </a:r>
          </a:p>
        </p:txBody>
      </p:sp>
      <p:sp>
        <p:nvSpPr>
          <p:cNvPr id="26" name="TextBox 25"/>
          <p:cNvSpPr txBox="1"/>
          <p:nvPr/>
        </p:nvSpPr>
        <p:spPr>
          <a:xfrm>
            <a:off x="5655060" y="4067195"/>
            <a:ext cx="708234" cy="215444"/>
          </a:xfrm>
          <a:prstGeom prst="rect">
            <a:avLst/>
          </a:prstGeom>
          <a:noFill/>
        </p:spPr>
        <p:txBody>
          <a:bodyPr wrap="square" lIns="0" tIns="0" rIns="0" bIns="0"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报表</a:t>
            </a:r>
          </a:p>
        </p:txBody>
      </p:sp>
      <p:sp>
        <p:nvSpPr>
          <p:cNvPr id="27" name="右箭头 26"/>
          <p:cNvSpPr/>
          <p:nvPr/>
        </p:nvSpPr>
        <p:spPr>
          <a:xfrm flipH="1">
            <a:off x="2596556" y="1181785"/>
            <a:ext cx="1008112" cy="576064"/>
          </a:xfrm>
          <a:prstGeom prst="rightArrow">
            <a:avLst>
              <a:gd name="adj1" fmla="val 72792"/>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27"/>
          <p:cNvSpPr txBox="1"/>
          <p:nvPr/>
        </p:nvSpPr>
        <p:spPr>
          <a:xfrm flipH="1">
            <a:off x="2817554" y="1362095"/>
            <a:ext cx="708234" cy="215444"/>
          </a:xfrm>
          <a:prstGeom prst="rect">
            <a:avLst/>
          </a:prstGeom>
          <a:noFill/>
        </p:spPr>
        <p:txBody>
          <a:bodyPr wrap="square" lIns="0" tIns="0" rIns="0" bIns="0"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电商</a:t>
            </a:r>
          </a:p>
        </p:txBody>
      </p:sp>
      <p:sp>
        <p:nvSpPr>
          <p:cNvPr id="29" name="右箭头 28"/>
          <p:cNvSpPr/>
          <p:nvPr/>
        </p:nvSpPr>
        <p:spPr>
          <a:xfrm flipH="1">
            <a:off x="2596556" y="1858060"/>
            <a:ext cx="1008112" cy="576064"/>
          </a:xfrm>
          <a:prstGeom prst="rightArrow">
            <a:avLst>
              <a:gd name="adj1" fmla="val 72792"/>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右箭头 29"/>
          <p:cNvSpPr/>
          <p:nvPr/>
        </p:nvSpPr>
        <p:spPr>
          <a:xfrm flipH="1">
            <a:off x="2596556" y="2534335"/>
            <a:ext cx="1008112" cy="576064"/>
          </a:xfrm>
          <a:prstGeom prst="rightArrow">
            <a:avLst>
              <a:gd name="adj1" fmla="val 72792"/>
              <a:gd name="adj2"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右箭头 30"/>
          <p:cNvSpPr/>
          <p:nvPr/>
        </p:nvSpPr>
        <p:spPr>
          <a:xfrm flipH="1">
            <a:off x="2596556" y="3210610"/>
            <a:ext cx="1008112" cy="576064"/>
          </a:xfrm>
          <a:prstGeom prst="rightArrow">
            <a:avLst>
              <a:gd name="adj1" fmla="val 72792"/>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右箭头 31"/>
          <p:cNvSpPr/>
          <p:nvPr/>
        </p:nvSpPr>
        <p:spPr>
          <a:xfrm flipH="1">
            <a:off x="2596556" y="3886885"/>
            <a:ext cx="1008112" cy="576064"/>
          </a:xfrm>
          <a:prstGeom prst="rightArrow">
            <a:avLst>
              <a:gd name="adj1" fmla="val 72792"/>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flipH="1">
            <a:off x="2817554" y="2038370"/>
            <a:ext cx="708234" cy="215444"/>
          </a:xfrm>
          <a:prstGeom prst="rect">
            <a:avLst/>
          </a:prstGeom>
          <a:noFill/>
        </p:spPr>
        <p:txBody>
          <a:bodyPr wrap="square" lIns="0" tIns="0" rIns="0" bIns="0"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零售</a:t>
            </a:r>
          </a:p>
        </p:txBody>
      </p:sp>
      <p:sp>
        <p:nvSpPr>
          <p:cNvPr id="34" name="TextBox 33"/>
          <p:cNvSpPr txBox="1"/>
          <p:nvPr/>
        </p:nvSpPr>
        <p:spPr>
          <a:xfrm flipH="1">
            <a:off x="2817554" y="2714645"/>
            <a:ext cx="708234" cy="215444"/>
          </a:xfrm>
          <a:prstGeom prst="rect">
            <a:avLst/>
          </a:prstGeom>
          <a:noFill/>
        </p:spPr>
        <p:txBody>
          <a:bodyPr wrap="square" lIns="0" tIns="0" rIns="0" bIns="0"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售后</a:t>
            </a:r>
          </a:p>
        </p:txBody>
      </p:sp>
      <p:sp>
        <p:nvSpPr>
          <p:cNvPr id="35" name="TextBox 34"/>
          <p:cNvSpPr txBox="1"/>
          <p:nvPr/>
        </p:nvSpPr>
        <p:spPr>
          <a:xfrm flipH="1">
            <a:off x="2817554" y="3390920"/>
            <a:ext cx="708234" cy="215444"/>
          </a:xfrm>
          <a:prstGeom prst="rect">
            <a:avLst/>
          </a:prstGeom>
          <a:noFill/>
        </p:spPr>
        <p:txBody>
          <a:bodyPr wrap="square" lIns="0" tIns="0" rIns="0" bIns="0"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营销</a:t>
            </a:r>
          </a:p>
        </p:txBody>
      </p:sp>
      <p:sp>
        <p:nvSpPr>
          <p:cNvPr id="36" name="TextBox 35"/>
          <p:cNvSpPr txBox="1"/>
          <p:nvPr/>
        </p:nvSpPr>
        <p:spPr>
          <a:xfrm flipH="1">
            <a:off x="2817554" y="4067195"/>
            <a:ext cx="708234" cy="215444"/>
          </a:xfrm>
          <a:prstGeom prst="rect">
            <a:avLst/>
          </a:prstGeom>
          <a:noFill/>
        </p:spPr>
        <p:txBody>
          <a:bodyPr wrap="square" lIns="0" tIns="0" rIns="0" bIns="0"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库存</a:t>
            </a:r>
          </a:p>
        </p:txBody>
      </p:sp>
      <p:sp>
        <p:nvSpPr>
          <p:cNvPr id="37" name="TextBox 36"/>
          <p:cNvSpPr txBox="1"/>
          <p:nvPr/>
        </p:nvSpPr>
        <p:spPr>
          <a:xfrm>
            <a:off x="6650707" y="2049912"/>
            <a:ext cx="1656184" cy="384721"/>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ts val="1500"/>
              </a:lnSpc>
            </a:pPr>
            <a:r>
              <a:rPr lang="en-US" altLang="zh-CN" sz="1200" dirty="0">
                <a:solidFill>
                  <a:schemeClr val="tx1">
                    <a:lumMod val="75000"/>
                    <a:lumOff val="25000"/>
                  </a:schemeClr>
                </a:solidFill>
              </a:rPr>
              <a:t>SCM</a:t>
            </a:r>
            <a:r>
              <a:rPr lang="zh-CN" altLang="en-US" sz="1200" dirty="0">
                <a:solidFill>
                  <a:schemeClr val="tx1">
                    <a:lumMod val="75000"/>
                    <a:lumOff val="25000"/>
                  </a:schemeClr>
                </a:solidFill>
              </a:rPr>
              <a:t>解决企业上下游供应链问题</a:t>
            </a:r>
            <a:endParaRPr lang="en-US" altLang="zh-CN" sz="1200" dirty="0">
              <a:solidFill>
                <a:schemeClr val="tx1">
                  <a:lumMod val="75000"/>
                  <a:lumOff val="25000"/>
                </a:schemeClr>
              </a:solidFill>
            </a:endParaRPr>
          </a:p>
        </p:txBody>
      </p:sp>
      <p:sp>
        <p:nvSpPr>
          <p:cNvPr id="38" name="TextBox 37"/>
          <p:cNvSpPr txBox="1"/>
          <p:nvPr/>
        </p:nvSpPr>
        <p:spPr>
          <a:xfrm>
            <a:off x="6650707" y="2726187"/>
            <a:ext cx="1656184" cy="384721"/>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ts val="1500"/>
              </a:lnSpc>
            </a:pPr>
            <a:r>
              <a:rPr lang="en-US" altLang="zh-CN" sz="1200" dirty="0">
                <a:solidFill>
                  <a:schemeClr val="tx1">
                    <a:lumMod val="75000"/>
                    <a:lumOff val="25000"/>
                  </a:schemeClr>
                </a:solidFill>
              </a:rPr>
              <a:t>TMS</a:t>
            </a:r>
            <a:r>
              <a:rPr lang="zh-CN" altLang="en-US" sz="1200" dirty="0">
                <a:solidFill>
                  <a:schemeClr val="tx1">
                    <a:lumMod val="75000"/>
                    <a:lumOff val="25000"/>
                  </a:schemeClr>
                </a:solidFill>
              </a:rPr>
              <a:t>系统解决最后一公里问题</a:t>
            </a:r>
            <a:endParaRPr lang="en-US" altLang="zh-CN" sz="1200" dirty="0">
              <a:solidFill>
                <a:schemeClr val="tx1">
                  <a:lumMod val="75000"/>
                  <a:lumOff val="25000"/>
                </a:schemeClr>
              </a:solidFill>
            </a:endParaRPr>
          </a:p>
        </p:txBody>
      </p:sp>
      <p:sp>
        <p:nvSpPr>
          <p:cNvPr id="39" name="TextBox 38"/>
          <p:cNvSpPr txBox="1"/>
          <p:nvPr/>
        </p:nvSpPr>
        <p:spPr>
          <a:xfrm>
            <a:off x="6650707" y="3402462"/>
            <a:ext cx="1656184" cy="180883"/>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ts val="1500"/>
              </a:lnSpc>
            </a:pPr>
            <a:r>
              <a:rPr lang="en-US" altLang="zh-CN" sz="1200" dirty="0">
                <a:solidFill>
                  <a:schemeClr val="tx1">
                    <a:lumMod val="75000"/>
                    <a:lumOff val="25000"/>
                  </a:schemeClr>
                </a:solidFill>
              </a:rPr>
              <a:t>ERP</a:t>
            </a:r>
            <a:r>
              <a:rPr lang="zh-CN" altLang="en-US" sz="1200" dirty="0">
                <a:solidFill>
                  <a:schemeClr val="tx1">
                    <a:lumMod val="75000"/>
                    <a:lumOff val="25000"/>
                  </a:schemeClr>
                </a:solidFill>
              </a:rPr>
              <a:t>财务不用愁</a:t>
            </a:r>
            <a:endParaRPr lang="en-US" altLang="zh-CN" sz="1200" dirty="0">
              <a:solidFill>
                <a:schemeClr val="tx1">
                  <a:lumMod val="75000"/>
                  <a:lumOff val="25000"/>
                </a:schemeClr>
              </a:solidFill>
            </a:endParaRPr>
          </a:p>
        </p:txBody>
      </p:sp>
      <p:sp>
        <p:nvSpPr>
          <p:cNvPr id="40" name="TextBox 39"/>
          <p:cNvSpPr txBox="1"/>
          <p:nvPr/>
        </p:nvSpPr>
        <p:spPr>
          <a:xfrm>
            <a:off x="6650707" y="4078737"/>
            <a:ext cx="1656184" cy="577081"/>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ts val="1500"/>
              </a:lnSpc>
            </a:pPr>
            <a:r>
              <a:rPr lang="en-US" altLang="zh-CN" sz="1200" dirty="0">
                <a:solidFill>
                  <a:schemeClr val="tx1">
                    <a:lumMod val="75000"/>
                    <a:lumOff val="25000"/>
                  </a:schemeClr>
                </a:solidFill>
              </a:rPr>
              <a:t>Bi</a:t>
            </a:r>
            <a:r>
              <a:rPr lang="zh-CN" altLang="en-US" sz="1200" dirty="0">
                <a:solidFill>
                  <a:schemeClr val="tx1">
                    <a:lumMod val="75000"/>
                    <a:lumOff val="25000"/>
                  </a:schemeClr>
                </a:solidFill>
              </a:rPr>
              <a:t>分析工具让您随时随地查数据，把握企业命脉</a:t>
            </a:r>
            <a:endParaRPr lang="en-US" altLang="zh-CN" sz="1200" dirty="0">
              <a:solidFill>
                <a:schemeClr val="tx1">
                  <a:lumMod val="75000"/>
                  <a:lumOff val="25000"/>
                </a:schemeClr>
              </a:solidFill>
            </a:endParaRPr>
          </a:p>
        </p:txBody>
      </p:sp>
      <p:sp>
        <p:nvSpPr>
          <p:cNvPr id="41" name="TextBox 40"/>
          <p:cNvSpPr txBox="1"/>
          <p:nvPr/>
        </p:nvSpPr>
        <p:spPr>
          <a:xfrm>
            <a:off x="890067" y="1373637"/>
            <a:ext cx="1656184" cy="384721"/>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lnSpc>
                <a:spcPts val="1500"/>
              </a:lnSpc>
            </a:pPr>
            <a:r>
              <a:rPr lang="en-US" altLang="zh-CN" sz="1200" dirty="0">
                <a:solidFill>
                  <a:schemeClr val="tx1">
                    <a:lumMod val="75000"/>
                    <a:lumOff val="25000"/>
                  </a:schemeClr>
                </a:solidFill>
              </a:rPr>
              <a:t>OMS</a:t>
            </a:r>
            <a:r>
              <a:rPr lang="zh-CN" altLang="en-US" sz="1200" dirty="0">
                <a:solidFill>
                  <a:schemeClr val="tx1">
                    <a:lumMod val="75000"/>
                    <a:lumOff val="25000"/>
                  </a:schemeClr>
                </a:solidFill>
              </a:rPr>
              <a:t>打通第三方店铺与自建平台</a:t>
            </a:r>
            <a:endParaRPr lang="en-US" altLang="zh-CN" sz="1200" dirty="0">
              <a:solidFill>
                <a:schemeClr val="tx1">
                  <a:lumMod val="75000"/>
                  <a:lumOff val="25000"/>
                </a:schemeClr>
              </a:solidFill>
            </a:endParaRPr>
          </a:p>
        </p:txBody>
      </p:sp>
      <p:sp>
        <p:nvSpPr>
          <p:cNvPr id="42" name="TextBox 41"/>
          <p:cNvSpPr txBox="1"/>
          <p:nvPr/>
        </p:nvSpPr>
        <p:spPr>
          <a:xfrm>
            <a:off x="890067" y="2049912"/>
            <a:ext cx="1656184" cy="192360"/>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lnSpc>
                <a:spcPts val="1500"/>
              </a:lnSpc>
            </a:pPr>
            <a:r>
              <a:rPr lang="en-US" altLang="zh-CN" sz="1200" dirty="0">
                <a:solidFill>
                  <a:schemeClr val="tx1">
                    <a:lumMod val="75000"/>
                    <a:lumOff val="25000"/>
                  </a:schemeClr>
                </a:solidFill>
              </a:rPr>
              <a:t>POS</a:t>
            </a:r>
            <a:r>
              <a:rPr lang="zh-CN" altLang="en-US" sz="1200" dirty="0">
                <a:solidFill>
                  <a:schemeClr val="tx1">
                    <a:lumMod val="75000"/>
                    <a:lumOff val="25000"/>
                  </a:schemeClr>
                </a:solidFill>
              </a:rPr>
              <a:t>部署线下门店</a:t>
            </a:r>
            <a:endParaRPr lang="en-US" altLang="zh-CN" sz="1200" dirty="0">
              <a:solidFill>
                <a:schemeClr val="tx1">
                  <a:lumMod val="75000"/>
                  <a:lumOff val="25000"/>
                </a:schemeClr>
              </a:solidFill>
            </a:endParaRPr>
          </a:p>
        </p:txBody>
      </p:sp>
      <p:sp>
        <p:nvSpPr>
          <p:cNvPr id="43" name="TextBox 42"/>
          <p:cNvSpPr txBox="1"/>
          <p:nvPr/>
        </p:nvSpPr>
        <p:spPr>
          <a:xfrm>
            <a:off x="890067" y="2726187"/>
            <a:ext cx="1656184" cy="384721"/>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lnSpc>
                <a:spcPts val="1500"/>
              </a:lnSpc>
            </a:pPr>
            <a:r>
              <a:rPr lang="zh-CN" altLang="en-US" sz="1200" dirty="0">
                <a:solidFill>
                  <a:schemeClr val="tx1">
                    <a:lumMod val="75000"/>
                    <a:lumOff val="25000"/>
                  </a:schemeClr>
                </a:solidFill>
              </a:rPr>
              <a:t>售后模块解决电商售后难题</a:t>
            </a:r>
            <a:endParaRPr lang="en-US" altLang="zh-CN" sz="1200" dirty="0">
              <a:solidFill>
                <a:schemeClr val="tx1">
                  <a:lumMod val="75000"/>
                  <a:lumOff val="25000"/>
                </a:schemeClr>
              </a:solidFill>
            </a:endParaRPr>
          </a:p>
        </p:txBody>
      </p:sp>
      <p:sp>
        <p:nvSpPr>
          <p:cNvPr id="44" name="TextBox 43"/>
          <p:cNvSpPr txBox="1"/>
          <p:nvPr/>
        </p:nvSpPr>
        <p:spPr>
          <a:xfrm>
            <a:off x="890067" y="3402462"/>
            <a:ext cx="1656184" cy="384721"/>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lnSpc>
                <a:spcPts val="1500"/>
              </a:lnSpc>
            </a:pPr>
            <a:r>
              <a:rPr lang="en-US" altLang="zh-CN" sz="1200" dirty="0">
                <a:solidFill>
                  <a:schemeClr val="tx1">
                    <a:lumMod val="75000"/>
                    <a:lumOff val="25000"/>
                  </a:schemeClr>
                </a:solidFill>
              </a:rPr>
              <a:t>CRM</a:t>
            </a:r>
            <a:r>
              <a:rPr lang="zh-CN" altLang="en-US" sz="1200" dirty="0">
                <a:solidFill>
                  <a:schemeClr val="tx1">
                    <a:lumMod val="75000"/>
                    <a:lumOff val="25000"/>
                  </a:schemeClr>
                </a:solidFill>
              </a:rPr>
              <a:t> </a:t>
            </a:r>
            <a:r>
              <a:rPr lang="en-US" altLang="zh-CN" sz="1200" dirty="0">
                <a:solidFill>
                  <a:schemeClr val="tx1">
                    <a:lumMod val="75000"/>
                    <a:lumOff val="25000"/>
                  </a:schemeClr>
                </a:solidFill>
              </a:rPr>
              <a:t>SCRM</a:t>
            </a:r>
            <a:r>
              <a:rPr lang="zh-CN" altLang="en-US" sz="1200" dirty="0">
                <a:solidFill>
                  <a:schemeClr val="tx1">
                    <a:lumMod val="75000"/>
                    <a:lumOff val="25000"/>
                  </a:schemeClr>
                </a:solidFill>
              </a:rPr>
              <a:t>两大系统实现千人千面，精准营销</a:t>
            </a:r>
            <a:endParaRPr lang="en-US" altLang="zh-CN" sz="1200" dirty="0">
              <a:solidFill>
                <a:schemeClr val="tx1">
                  <a:lumMod val="75000"/>
                  <a:lumOff val="25000"/>
                </a:schemeClr>
              </a:solidFill>
            </a:endParaRPr>
          </a:p>
        </p:txBody>
      </p:sp>
      <p:sp>
        <p:nvSpPr>
          <p:cNvPr id="45" name="TextBox 44"/>
          <p:cNvSpPr txBox="1"/>
          <p:nvPr/>
        </p:nvSpPr>
        <p:spPr>
          <a:xfrm>
            <a:off x="890067" y="4078737"/>
            <a:ext cx="1656184" cy="384721"/>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lnSpc>
                <a:spcPts val="1500"/>
              </a:lnSpc>
            </a:pPr>
            <a:r>
              <a:rPr lang="en-US" altLang="zh-CN" sz="1200" dirty="0">
                <a:solidFill>
                  <a:schemeClr val="tx1">
                    <a:lumMod val="75000"/>
                    <a:lumOff val="25000"/>
                  </a:schemeClr>
                </a:solidFill>
              </a:rPr>
              <a:t>WMS</a:t>
            </a:r>
            <a:r>
              <a:rPr lang="zh-CN" altLang="en-US" sz="1200" dirty="0">
                <a:solidFill>
                  <a:schemeClr val="tx1">
                    <a:lumMod val="75000"/>
                    <a:lumOff val="25000"/>
                  </a:schemeClr>
                </a:solidFill>
              </a:rPr>
              <a:t>支持自建仓储与第三方仓储</a:t>
            </a:r>
            <a:endParaRPr lang="en-US" altLang="zh-CN" sz="1200" dirty="0">
              <a:solidFill>
                <a:schemeClr val="tx1">
                  <a:lumMod val="75000"/>
                  <a:lumOff val="25000"/>
                </a:schemeClr>
              </a:solidFill>
            </a:endParaRPr>
          </a:p>
        </p:txBody>
      </p:sp>
      <p:sp>
        <p:nvSpPr>
          <p:cNvPr id="46" name="KSO_Shape"/>
          <p:cNvSpPr/>
          <p:nvPr/>
        </p:nvSpPr>
        <p:spPr bwMode="auto">
          <a:xfrm>
            <a:off x="269901" y="127407"/>
            <a:ext cx="280168" cy="268962"/>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accent1">
              <a:lumMod val="40000"/>
              <a:lumOff val="60000"/>
            </a:schemeClr>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Horizontal)">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2" presetClass="entr" presetSubtype="2" fill="hold" grpId="0" nodeType="afterEffect">
                                  <p:stCondLst>
                                    <p:cond delay="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500" fill="hold"/>
                                        <p:tgtEl>
                                          <p:spTgt spid="27"/>
                                        </p:tgtEl>
                                        <p:attrNameLst>
                                          <p:attrName>ppt_x</p:attrName>
                                        </p:attrNameLst>
                                      </p:cBhvr>
                                      <p:tavLst>
                                        <p:tav tm="0">
                                          <p:val>
                                            <p:strVal val="1+#ppt_w/2"/>
                                          </p:val>
                                        </p:tav>
                                        <p:tav tm="100000">
                                          <p:val>
                                            <p:strVal val="#ppt_x"/>
                                          </p:val>
                                        </p:tav>
                                      </p:tavLst>
                                    </p:anim>
                                    <p:anim calcmode="lin" valueType="num">
                                      <p:cBhvr additive="base">
                                        <p:cTn id="19" dur="500" fill="hold"/>
                                        <p:tgtEl>
                                          <p:spTgt spid="27"/>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500" fill="hold"/>
                                        <p:tgtEl>
                                          <p:spTgt spid="28"/>
                                        </p:tgtEl>
                                        <p:attrNameLst>
                                          <p:attrName>ppt_x</p:attrName>
                                        </p:attrNameLst>
                                      </p:cBhvr>
                                      <p:tavLst>
                                        <p:tav tm="0">
                                          <p:val>
                                            <p:strVal val="1+#ppt_w/2"/>
                                          </p:val>
                                        </p:tav>
                                        <p:tav tm="100000">
                                          <p:val>
                                            <p:strVal val="#ppt_x"/>
                                          </p:val>
                                        </p:tav>
                                      </p:tavLst>
                                    </p:anim>
                                    <p:anim calcmode="lin" valueType="num">
                                      <p:cBhvr additive="base">
                                        <p:cTn id="23" dur="500" fill="hold"/>
                                        <p:tgtEl>
                                          <p:spTgt spid="28"/>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200"/>
                                  </p:stCondLst>
                                  <p:childTnLst>
                                    <p:set>
                                      <p:cBhvr>
                                        <p:cTn id="25" dur="1" fill="hold">
                                          <p:stCondLst>
                                            <p:cond delay="0"/>
                                          </p:stCondLst>
                                        </p:cTn>
                                        <p:tgtEl>
                                          <p:spTgt spid="29"/>
                                        </p:tgtEl>
                                        <p:attrNameLst>
                                          <p:attrName>style.visibility</p:attrName>
                                        </p:attrNameLst>
                                      </p:cBhvr>
                                      <p:to>
                                        <p:strVal val="visible"/>
                                      </p:to>
                                    </p:set>
                                    <p:anim calcmode="lin" valueType="num">
                                      <p:cBhvr additive="base">
                                        <p:cTn id="26" dur="500" fill="hold"/>
                                        <p:tgtEl>
                                          <p:spTgt spid="29"/>
                                        </p:tgtEl>
                                        <p:attrNameLst>
                                          <p:attrName>ppt_x</p:attrName>
                                        </p:attrNameLst>
                                      </p:cBhvr>
                                      <p:tavLst>
                                        <p:tav tm="0">
                                          <p:val>
                                            <p:strVal val="1+#ppt_w/2"/>
                                          </p:val>
                                        </p:tav>
                                        <p:tav tm="100000">
                                          <p:val>
                                            <p:strVal val="#ppt_x"/>
                                          </p:val>
                                        </p:tav>
                                      </p:tavLst>
                                    </p:anim>
                                    <p:anim calcmode="lin" valueType="num">
                                      <p:cBhvr additive="base">
                                        <p:cTn id="27" dur="500" fill="hold"/>
                                        <p:tgtEl>
                                          <p:spTgt spid="29"/>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200"/>
                                  </p:stCondLst>
                                  <p:childTnLst>
                                    <p:set>
                                      <p:cBhvr>
                                        <p:cTn id="29" dur="1" fill="hold">
                                          <p:stCondLst>
                                            <p:cond delay="0"/>
                                          </p:stCondLst>
                                        </p:cTn>
                                        <p:tgtEl>
                                          <p:spTgt spid="33"/>
                                        </p:tgtEl>
                                        <p:attrNameLst>
                                          <p:attrName>style.visibility</p:attrName>
                                        </p:attrNameLst>
                                      </p:cBhvr>
                                      <p:to>
                                        <p:strVal val="visible"/>
                                      </p:to>
                                    </p:set>
                                    <p:anim calcmode="lin" valueType="num">
                                      <p:cBhvr additive="base">
                                        <p:cTn id="30" dur="500" fill="hold"/>
                                        <p:tgtEl>
                                          <p:spTgt spid="33"/>
                                        </p:tgtEl>
                                        <p:attrNameLst>
                                          <p:attrName>ppt_x</p:attrName>
                                        </p:attrNameLst>
                                      </p:cBhvr>
                                      <p:tavLst>
                                        <p:tav tm="0">
                                          <p:val>
                                            <p:strVal val="1+#ppt_w/2"/>
                                          </p:val>
                                        </p:tav>
                                        <p:tav tm="100000">
                                          <p:val>
                                            <p:strVal val="#ppt_x"/>
                                          </p:val>
                                        </p:tav>
                                      </p:tavLst>
                                    </p:anim>
                                    <p:anim calcmode="lin" valueType="num">
                                      <p:cBhvr additive="base">
                                        <p:cTn id="31" dur="500" fill="hold"/>
                                        <p:tgtEl>
                                          <p:spTgt spid="33"/>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400"/>
                                  </p:stCondLst>
                                  <p:childTnLst>
                                    <p:set>
                                      <p:cBhvr>
                                        <p:cTn id="33" dur="1" fill="hold">
                                          <p:stCondLst>
                                            <p:cond delay="0"/>
                                          </p:stCondLst>
                                        </p:cTn>
                                        <p:tgtEl>
                                          <p:spTgt spid="30"/>
                                        </p:tgtEl>
                                        <p:attrNameLst>
                                          <p:attrName>style.visibility</p:attrName>
                                        </p:attrNameLst>
                                      </p:cBhvr>
                                      <p:to>
                                        <p:strVal val="visible"/>
                                      </p:to>
                                    </p:set>
                                    <p:anim calcmode="lin" valueType="num">
                                      <p:cBhvr additive="base">
                                        <p:cTn id="34" dur="500" fill="hold"/>
                                        <p:tgtEl>
                                          <p:spTgt spid="30"/>
                                        </p:tgtEl>
                                        <p:attrNameLst>
                                          <p:attrName>ppt_x</p:attrName>
                                        </p:attrNameLst>
                                      </p:cBhvr>
                                      <p:tavLst>
                                        <p:tav tm="0">
                                          <p:val>
                                            <p:strVal val="1+#ppt_w/2"/>
                                          </p:val>
                                        </p:tav>
                                        <p:tav tm="100000">
                                          <p:val>
                                            <p:strVal val="#ppt_x"/>
                                          </p:val>
                                        </p:tav>
                                      </p:tavLst>
                                    </p:anim>
                                    <p:anim calcmode="lin" valueType="num">
                                      <p:cBhvr additive="base">
                                        <p:cTn id="35" dur="500" fill="hold"/>
                                        <p:tgtEl>
                                          <p:spTgt spid="30"/>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400"/>
                                  </p:stCondLst>
                                  <p:childTnLst>
                                    <p:set>
                                      <p:cBhvr>
                                        <p:cTn id="37" dur="1" fill="hold">
                                          <p:stCondLst>
                                            <p:cond delay="0"/>
                                          </p:stCondLst>
                                        </p:cTn>
                                        <p:tgtEl>
                                          <p:spTgt spid="34"/>
                                        </p:tgtEl>
                                        <p:attrNameLst>
                                          <p:attrName>style.visibility</p:attrName>
                                        </p:attrNameLst>
                                      </p:cBhvr>
                                      <p:to>
                                        <p:strVal val="visible"/>
                                      </p:to>
                                    </p:set>
                                    <p:anim calcmode="lin" valueType="num">
                                      <p:cBhvr additive="base">
                                        <p:cTn id="38" dur="500" fill="hold"/>
                                        <p:tgtEl>
                                          <p:spTgt spid="34"/>
                                        </p:tgtEl>
                                        <p:attrNameLst>
                                          <p:attrName>ppt_x</p:attrName>
                                        </p:attrNameLst>
                                      </p:cBhvr>
                                      <p:tavLst>
                                        <p:tav tm="0">
                                          <p:val>
                                            <p:strVal val="1+#ppt_w/2"/>
                                          </p:val>
                                        </p:tav>
                                        <p:tav tm="100000">
                                          <p:val>
                                            <p:strVal val="#ppt_x"/>
                                          </p:val>
                                        </p:tav>
                                      </p:tavLst>
                                    </p:anim>
                                    <p:anim calcmode="lin" valueType="num">
                                      <p:cBhvr additive="base">
                                        <p:cTn id="39" dur="500" fill="hold"/>
                                        <p:tgtEl>
                                          <p:spTgt spid="34"/>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600"/>
                                  </p:stCondLst>
                                  <p:childTnLst>
                                    <p:set>
                                      <p:cBhvr>
                                        <p:cTn id="41" dur="1" fill="hold">
                                          <p:stCondLst>
                                            <p:cond delay="0"/>
                                          </p:stCondLst>
                                        </p:cTn>
                                        <p:tgtEl>
                                          <p:spTgt spid="31"/>
                                        </p:tgtEl>
                                        <p:attrNameLst>
                                          <p:attrName>style.visibility</p:attrName>
                                        </p:attrNameLst>
                                      </p:cBhvr>
                                      <p:to>
                                        <p:strVal val="visible"/>
                                      </p:to>
                                    </p:set>
                                    <p:anim calcmode="lin" valueType="num">
                                      <p:cBhvr additive="base">
                                        <p:cTn id="42" dur="500" fill="hold"/>
                                        <p:tgtEl>
                                          <p:spTgt spid="31"/>
                                        </p:tgtEl>
                                        <p:attrNameLst>
                                          <p:attrName>ppt_x</p:attrName>
                                        </p:attrNameLst>
                                      </p:cBhvr>
                                      <p:tavLst>
                                        <p:tav tm="0">
                                          <p:val>
                                            <p:strVal val="1+#ppt_w/2"/>
                                          </p:val>
                                        </p:tav>
                                        <p:tav tm="100000">
                                          <p:val>
                                            <p:strVal val="#ppt_x"/>
                                          </p:val>
                                        </p:tav>
                                      </p:tavLst>
                                    </p:anim>
                                    <p:anim calcmode="lin" valueType="num">
                                      <p:cBhvr additive="base">
                                        <p:cTn id="43" dur="500" fill="hold"/>
                                        <p:tgtEl>
                                          <p:spTgt spid="31"/>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600"/>
                                  </p:stCondLst>
                                  <p:childTnLst>
                                    <p:set>
                                      <p:cBhvr>
                                        <p:cTn id="45" dur="1" fill="hold">
                                          <p:stCondLst>
                                            <p:cond delay="0"/>
                                          </p:stCondLst>
                                        </p:cTn>
                                        <p:tgtEl>
                                          <p:spTgt spid="35"/>
                                        </p:tgtEl>
                                        <p:attrNameLst>
                                          <p:attrName>style.visibility</p:attrName>
                                        </p:attrNameLst>
                                      </p:cBhvr>
                                      <p:to>
                                        <p:strVal val="visible"/>
                                      </p:to>
                                    </p:set>
                                    <p:anim calcmode="lin" valueType="num">
                                      <p:cBhvr additive="base">
                                        <p:cTn id="46" dur="500" fill="hold"/>
                                        <p:tgtEl>
                                          <p:spTgt spid="35"/>
                                        </p:tgtEl>
                                        <p:attrNameLst>
                                          <p:attrName>ppt_x</p:attrName>
                                        </p:attrNameLst>
                                      </p:cBhvr>
                                      <p:tavLst>
                                        <p:tav tm="0">
                                          <p:val>
                                            <p:strVal val="1+#ppt_w/2"/>
                                          </p:val>
                                        </p:tav>
                                        <p:tav tm="100000">
                                          <p:val>
                                            <p:strVal val="#ppt_x"/>
                                          </p:val>
                                        </p:tav>
                                      </p:tavLst>
                                    </p:anim>
                                    <p:anim calcmode="lin" valueType="num">
                                      <p:cBhvr additive="base">
                                        <p:cTn id="47" dur="500" fill="hold"/>
                                        <p:tgtEl>
                                          <p:spTgt spid="35"/>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stCondLst>
                                    <p:cond delay="800"/>
                                  </p:stCondLst>
                                  <p:childTnLst>
                                    <p:set>
                                      <p:cBhvr>
                                        <p:cTn id="49" dur="1" fill="hold">
                                          <p:stCondLst>
                                            <p:cond delay="0"/>
                                          </p:stCondLst>
                                        </p:cTn>
                                        <p:tgtEl>
                                          <p:spTgt spid="32"/>
                                        </p:tgtEl>
                                        <p:attrNameLst>
                                          <p:attrName>style.visibility</p:attrName>
                                        </p:attrNameLst>
                                      </p:cBhvr>
                                      <p:to>
                                        <p:strVal val="visible"/>
                                      </p:to>
                                    </p:set>
                                    <p:anim calcmode="lin" valueType="num">
                                      <p:cBhvr additive="base">
                                        <p:cTn id="50" dur="500" fill="hold"/>
                                        <p:tgtEl>
                                          <p:spTgt spid="32"/>
                                        </p:tgtEl>
                                        <p:attrNameLst>
                                          <p:attrName>ppt_x</p:attrName>
                                        </p:attrNameLst>
                                      </p:cBhvr>
                                      <p:tavLst>
                                        <p:tav tm="0">
                                          <p:val>
                                            <p:strVal val="1+#ppt_w/2"/>
                                          </p:val>
                                        </p:tav>
                                        <p:tav tm="100000">
                                          <p:val>
                                            <p:strVal val="#ppt_x"/>
                                          </p:val>
                                        </p:tav>
                                      </p:tavLst>
                                    </p:anim>
                                    <p:anim calcmode="lin" valueType="num">
                                      <p:cBhvr additive="base">
                                        <p:cTn id="51" dur="500" fill="hold"/>
                                        <p:tgtEl>
                                          <p:spTgt spid="32"/>
                                        </p:tgtEl>
                                        <p:attrNameLst>
                                          <p:attrName>ppt_y</p:attrName>
                                        </p:attrNameLst>
                                      </p:cBhvr>
                                      <p:tavLst>
                                        <p:tav tm="0">
                                          <p:val>
                                            <p:strVal val="#ppt_y"/>
                                          </p:val>
                                        </p:tav>
                                        <p:tav tm="100000">
                                          <p:val>
                                            <p:strVal val="#ppt_y"/>
                                          </p:val>
                                        </p:tav>
                                      </p:tavLst>
                                    </p:anim>
                                  </p:childTnLst>
                                </p:cTn>
                              </p:par>
                              <p:par>
                                <p:cTn id="52" presetID="2" presetClass="entr" presetSubtype="2" fill="hold" grpId="0" nodeType="withEffect">
                                  <p:stCondLst>
                                    <p:cond delay="800"/>
                                  </p:stCondLst>
                                  <p:childTnLst>
                                    <p:set>
                                      <p:cBhvr>
                                        <p:cTn id="53" dur="1" fill="hold">
                                          <p:stCondLst>
                                            <p:cond delay="0"/>
                                          </p:stCondLst>
                                        </p:cTn>
                                        <p:tgtEl>
                                          <p:spTgt spid="36"/>
                                        </p:tgtEl>
                                        <p:attrNameLst>
                                          <p:attrName>style.visibility</p:attrName>
                                        </p:attrNameLst>
                                      </p:cBhvr>
                                      <p:to>
                                        <p:strVal val="visible"/>
                                      </p:to>
                                    </p:set>
                                    <p:anim calcmode="lin" valueType="num">
                                      <p:cBhvr additive="base">
                                        <p:cTn id="54" dur="500" fill="hold"/>
                                        <p:tgtEl>
                                          <p:spTgt spid="36"/>
                                        </p:tgtEl>
                                        <p:attrNameLst>
                                          <p:attrName>ppt_x</p:attrName>
                                        </p:attrNameLst>
                                      </p:cBhvr>
                                      <p:tavLst>
                                        <p:tav tm="0">
                                          <p:val>
                                            <p:strVal val="1+#ppt_w/2"/>
                                          </p:val>
                                        </p:tav>
                                        <p:tav tm="100000">
                                          <p:val>
                                            <p:strVal val="#ppt_x"/>
                                          </p:val>
                                        </p:tav>
                                      </p:tavLst>
                                    </p:anim>
                                    <p:anim calcmode="lin" valueType="num">
                                      <p:cBhvr additive="base">
                                        <p:cTn id="55" dur="500" fill="hold"/>
                                        <p:tgtEl>
                                          <p:spTgt spid="36"/>
                                        </p:tgtEl>
                                        <p:attrNameLst>
                                          <p:attrName>ppt_y</p:attrName>
                                        </p:attrNameLst>
                                      </p:cBhvr>
                                      <p:tavLst>
                                        <p:tav tm="0">
                                          <p:val>
                                            <p:strVal val="#ppt_y"/>
                                          </p:val>
                                        </p:tav>
                                        <p:tav tm="100000">
                                          <p:val>
                                            <p:strVal val="#ppt_y"/>
                                          </p:val>
                                        </p:tav>
                                      </p:tavLst>
                                    </p:anim>
                                  </p:childTnLst>
                                </p:cTn>
                              </p:par>
                              <p:par>
                                <p:cTn id="56" presetID="2" presetClass="entr" presetSubtype="8" fill="hold" grpId="0" nodeType="withEffect">
                                  <p:stCondLst>
                                    <p:cond delay="1000"/>
                                  </p:stCondLst>
                                  <p:childTnLst>
                                    <p:set>
                                      <p:cBhvr>
                                        <p:cTn id="57" dur="1" fill="hold">
                                          <p:stCondLst>
                                            <p:cond delay="0"/>
                                          </p:stCondLst>
                                        </p:cTn>
                                        <p:tgtEl>
                                          <p:spTgt spid="3"/>
                                        </p:tgtEl>
                                        <p:attrNameLst>
                                          <p:attrName>style.visibility</p:attrName>
                                        </p:attrNameLst>
                                      </p:cBhvr>
                                      <p:to>
                                        <p:strVal val="visible"/>
                                      </p:to>
                                    </p:set>
                                    <p:anim calcmode="lin" valueType="num">
                                      <p:cBhvr additive="base">
                                        <p:cTn id="58" dur="500" fill="hold"/>
                                        <p:tgtEl>
                                          <p:spTgt spid="3"/>
                                        </p:tgtEl>
                                        <p:attrNameLst>
                                          <p:attrName>ppt_x</p:attrName>
                                        </p:attrNameLst>
                                      </p:cBhvr>
                                      <p:tavLst>
                                        <p:tav tm="0">
                                          <p:val>
                                            <p:strVal val="0-#ppt_w/2"/>
                                          </p:val>
                                        </p:tav>
                                        <p:tav tm="100000">
                                          <p:val>
                                            <p:strVal val="#ppt_x"/>
                                          </p:val>
                                        </p:tav>
                                      </p:tavLst>
                                    </p:anim>
                                    <p:anim calcmode="lin" valueType="num">
                                      <p:cBhvr additive="base">
                                        <p:cTn id="59" dur="500" fill="hold"/>
                                        <p:tgtEl>
                                          <p:spTgt spid="3"/>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1000"/>
                                  </p:stCondLst>
                                  <p:childTnLst>
                                    <p:set>
                                      <p:cBhvr>
                                        <p:cTn id="61" dur="1" fill="hold">
                                          <p:stCondLst>
                                            <p:cond delay="0"/>
                                          </p:stCondLst>
                                        </p:cTn>
                                        <p:tgtEl>
                                          <p:spTgt spid="5"/>
                                        </p:tgtEl>
                                        <p:attrNameLst>
                                          <p:attrName>style.visibility</p:attrName>
                                        </p:attrNameLst>
                                      </p:cBhvr>
                                      <p:to>
                                        <p:strVal val="visible"/>
                                      </p:to>
                                    </p:set>
                                    <p:anim calcmode="lin" valueType="num">
                                      <p:cBhvr additive="base">
                                        <p:cTn id="62" dur="500" fill="hold"/>
                                        <p:tgtEl>
                                          <p:spTgt spid="5"/>
                                        </p:tgtEl>
                                        <p:attrNameLst>
                                          <p:attrName>ppt_x</p:attrName>
                                        </p:attrNameLst>
                                      </p:cBhvr>
                                      <p:tavLst>
                                        <p:tav tm="0">
                                          <p:val>
                                            <p:strVal val="0-#ppt_w/2"/>
                                          </p:val>
                                        </p:tav>
                                        <p:tav tm="100000">
                                          <p:val>
                                            <p:strVal val="#ppt_x"/>
                                          </p:val>
                                        </p:tav>
                                      </p:tavLst>
                                    </p:anim>
                                    <p:anim calcmode="lin" valueType="num">
                                      <p:cBhvr additive="base">
                                        <p:cTn id="63" dur="500" fill="hold"/>
                                        <p:tgtEl>
                                          <p:spTgt spid="5"/>
                                        </p:tgtEl>
                                        <p:attrNameLst>
                                          <p:attrName>ppt_y</p:attrName>
                                        </p:attrNameLst>
                                      </p:cBhvr>
                                      <p:tavLst>
                                        <p:tav tm="0">
                                          <p:val>
                                            <p:strVal val="#ppt_y"/>
                                          </p:val>
                                        </p:tav>
                                        <p:tav tm="100000">
                                          <p:val>
                                            <p:strVal val="#ppt_y"/>
                                          </p:val>
                                        </p:tav>
                                      </p:tavLst>
                                    </p:anim>
                                  </p:childTnLst>
                                </p:cTn>
                              </p:par>
                              <p:par>
                                <p:cTn id="64" presetID="2" presetClass="entr" presetSubtype="8" fill="hold" grpId="0" nodeType="withEffect">
                                  <p:stCondLst>
                                    <p:cond delay="1200"/>
                                  </p:stCondLst>
                                  <p:childTnLst>
                                    <p:set>
                                      <p:cBhvr>
                                        <p:cTn id="65" dur="1" fill="hold">
                                          <p:stCondLst>
                                            <p:cond delay="0"/>
                                          </p:stCondLst>
                                        </p:cTn>
                                        <p:tgtEl>
                                          <p:spTgt spid="12"/>
                                        </p:tgtEl>
                                        <p:attrNameLst>
                                          <p:attrName>style.visibility</p:attrName>
                                        </p:attrNameLst>
                                      </p:cBhvr>
                                      <p:to>
                                        <p:strVal val="visible"/>
                                      </p:to>
                                    </p:set>
                                    <p:anim calcmode="lin" valueType="num">
                                      <p:cBhvr additive="base">
                                        <p:cTn id="66" dur="500" fill="hold"/>
                                        <p:tgtEl>
                                          <p:spTgt spid="12"/>
                                        </p:tgtEl>
                                        <p:attrNameLst>
                                          <p:attrName>ppt_x</p:attrName>
                                        </p:attrNameLst>
                                      </p:cBhvr>
                                      <p:tavLst>
                                        <p:tav tm="0">
                                          <p:val>
                                            <p:strVal val="0-#ppt_w/2"/>
                                          </p:val>
                                        </p:tav>
                                        <p:tav tm="100000">
                                          <p:val>
                                            <p:strVal val="#ppt_x"/>
                                          </p:val>
                                        </p:tav>
                                      </p:tavLst>
                                    </p:anim>
                                    <p:anim calcmode="lin" valueType="num">
                                      <p:cBhvr additive="base">
                                        <p:cTn id="67" dur="500" fill="hold"/>
                                        <p:tgtEl>
                                          <p:spTgt spid="12"/>
                                        </p:tgtEl>
                                        <p:attrNameLst>
                                          <p:attrName>ppt_y</p:attrName>
                                        </p:attrNameLst>
                                      </p:cBhvr>
                                      <p:tavLst>
                                        <p:tav tm="0">
                                          <p:val>
                                            <p:strVal val="#ppt_y"/>
                                          </p:val>
                                        </p:tav>
                                        <p:tav tm="100000">
                                          <p:val>
                                            <p:strVal val="#ppt_y"/>
                                          </p:val>
                                        </p:tav>
                                      </p:tavLst>
                                    </p:anim>
                                  </p:childTnLst>
                                </p:cTn>
                              </p:par>
                              <p:par>
                                <p:cTn id="68" presetID="2" presetClass="entr" presetSubtype="8" fill="hold" grpId="0" nodeType="withEffect">
                                  <p:stCondLst>
                                    <p:cond delay="1200"/>
                                  </p:stCondLst>
                                  <p:childTnLst>
                                    <p:set>
                                      <p:cBhvr>
                                        <p:cTn id="69" dur="1" fill="hold">
                                          <p:stCondLst>
                                            <p:cond delay="0"/>
                                          </p:stCondLst>
                                        </p:cTn>
                                        <p:tgtEl>
                                          <p:spTgt spid="23"/>
                                        </p:tgtEl>
                                        <p:attrNameLst>
                                          <p:attrName>style.visibility</p:attrName>
                                        </p:attrNameLst>
                                      </p:cBhvr>
                                      <p:to>
                                        <p:strVal val="visible"/>
                                      </p:to>
                                    </p:set>
                                    <p:anim calcmode="lin" valueType="num">
                                      <p:cBhvr additive="base">
                                        <p:cTn id="70" dur="500" fill="hold"/>
                                        <p:tgtEl>
                                          <p:spTgt spid="23"/>
                                        </p:tgtEl>
                                        <p:attrNameLst>
                                          <p:attrName>ppt_x</p:attrName>
                                        </p:attrNameLst>
                                      </p:cBhvr>
                                      <p:tavLst>
                                        <p:tav tm="0">
                                          <p:val>
                                            <p:strVal val="0-#ppt_w/2"/>
                                          </p:val>
                                        </p:tav>
                                        <p:tav tm="100000">
                                          <p:val>
                                            <p:strVal val="#ppt_x"/>
                                          </p:val>
                                        </p:tav>
                                      </p:tavLst>
                                    </p:anim>
                                    <p:anim calcmode="lin" valueType="num">
                                      <p:cBhvr additive="base">
                                        <p:cTn id="71" dur="500" fill="hold"/>
                                        <p:tgtEl>
                                          <p:spTgt spid="23"/>
                                        </p:tgtEl>
                                        <p:attrNameLst>
                                          <p:attrName>ppt_y</p:attrName>
                                        </p:attrNameLst>
                                      </p:cBhvr>
                                      <p:tavLst>
                                        <p:tav tm="0">
                                          <p:val>
                                            <p:strVal val="#ppt_y"/>
                                          </p:val>
                                        </p:tav>
                                        <p:tav tm="100000">
                                          <p:val>
                                            <p:strVal val="#ppt_y"/>
                                          </p:val>
                                        </p:tav>
                                      </p:tavLst>
                                    </p:anim>
                                  </p:childTnLst>
                                </p:cTn>
                              </p:par>
                              <p:par>
                                <p:cTn id="72" presetID="2" presetClass="entr" presetSubtype="8" fill="hold" grpId="0" nodeType="withEffect">
                                  <p:stCondLst>
                                    <p:cond delay="1400"/>
                                  </p:stCondLst>
                                  <p:childTnLst>
                                    <p:set>
                                      <p:cBhvr>
                                        <p:cTn id="73" dur="1" fill="hold">
                                          <p:stCondLst>
                                            <p:cond delay="0"/>
                                          </p:stCondLst>
                                        </p:cTn>
                                        <p:tgtEl>
                                          <p:spTgt spid="14"/>
                                        </p:tgtEl>
                                        <p:attrNameLst>
                                          <p:attrName>style.visibility</p:attrName>
                                        </p:attrNameLst>
                                      </p:cBhvr>
                                      <p:to>
                                        <p:strVal val="visible"/>
                                      </p:to>
                                    </p:set>
                                    <p:anim calcmode="lin" valueType="num">
                                      <p:cBhvr additive="base">
                                        <p:cTn id="74" dur="500" fill="hold"/>
                                        <p:tgtEl>
                                          <p:spTgt spid="14"/>
                                        </p:tgtEl>
                                        <p:attrNameLst>
                                          <p:attrName>ppt_x</p:attrName>
                                        </p:attrNameLst>
                                      </p:cBhvr>
                                      <p:tavLst>
                                        <p:tav tm="0">
                                          <p:val>
                                            <p:strVal val="0-#ppt_w/2"/>
                                          </p:val>
                                        </p:tav>
                                        <p:tav tm="100000">
                                          <p:val>
                                            <p:strVal val="#ppt_x"/>
                                          </p:val>
                                        </p:tav>
                                      </p:tavLst>
                                    </p:anim>
                                    <p:anim calcmode="lin" valueType="num">
                                      <p:cBhvr additive="base">
                                        <p:cTn id="75" dur="500" fill="hold"/>
                                        <p:tgtEl>
                                          <p:spTgt spid="14"/>
                                        </p:tgtEl>
                                        <p:attrNameLst>
                                          <p:attrName>ppt_y</p:attrName>
                                        </p:attrNameLst>
                                      </p:cBhvr>
                                      <p:tavLst>
                                        <p:tav tm="0">
                                          <p:val>
                                            <p:strVal val="#ppt_y"/>
                                          </p:val>
                                        </p:tav>
                                        <p:tav tm="100000">
                                          <p:val>
                                            <p:strVal val="#ppt_y"/>
                                          </p:val>
                                        </p:tav>
                                      </p:tavLst>
                                    </p:anim>
                                  </p:childTnLst>
                                </p:cTn>
                              </p:par>
                              <p:par>
                                <p:cTn id="76" presetID="2" presetClass="entr" presetSubtype="8" fill="hold" grpId="0" nodeType="withEffect">
                                  <p:stCondLst>
                                    <p:cond delay="1400"/>
                                  </p:stCondLst>
                                  <p:childTnLst>
                                    <p:set>
                                      <p:cBhvr>
                                        <p:cTn id="77" dur="1" fill="hold">
                                          <p:stCondLst>
                                            <p:cond delay="0"/>
                                          </p:stCondLst>
                                        </p:cTn>
                                        <p:tgtEl>
                                          <p:spTgt spid="24"/>
                                        </p:tgtEl>
                                        <p:attrNameLst>
                                          <p:attrName>style.visibility</p:attrName>
                                        </p:attrNameLst>
                                      </p:cBhvr>
                                      <p:to>
                                        <p:strVal val="visible"/>
                                      </p:to>
                                    </p:set>
                                    <p:anim calcmode="lin" valueType="num">
                                      <p:cBhvr additive="base">
                                        <p:cTn id="78" dur="500" fill="hold"/>
                                        <p:tgtEl>
                                          <p:spTgt spid="24"/>
                                        </p:tgtEl>
                                        <p:attrNameLst>
                                          <p:attrName>ppt_x</p:attrName>
                                        </p:attrNameLst>
                                      </p:cBhvr>
                                      <p:tavLst>
                                        <p:tav tm="0">
                                          <p:val>
                                            <p:strVal val="0-#ppt_w/2"/>
                                          </p:val>
                                        </p:tav>
                                        <p:tav tm="100000">
                                          <p:val>
                                            <p:strVal val="#ppt_x"/>
                                          </p:val>
                                        </p:tav>
                                      </p:tavLst>
                                    </p:anim>
                                    <p:anim calcmode="lin" valueType="num">
                                      <p:cBhvr additive="base">
                                        <p:cTn id="79" dur="500" fill="hold"/>
                                        <p:tgtEl>
                                          <p:spTgt spid="24"/>
                                        </p:tgtEl>
                                        <p:attrNameLst>
                                          <p:attrName>ppt_y</p:attrName>
                                        </p:attrNameLst>
                                      </p:cBhvr>
                                      <p:tavLst>
                                        <p:tav tm="0">
                                          <p:val>
                                            <p:strVal val="#ppt_y"/>
                                          </p:val>
                                        </p:tav>
                                        <p:tav tm="100000">
                                          <p:val>
                                            <p:strVal val="#ppt_y"/>
                                          </p:val>
                                        </p:tav>
                                      </p:tavLst>
                                    </p:anim>
                                  </p:childTnLst>
                                </p:cTn>
                              </p:par>
                              <p:par>
                                <p:cTn id="80" presetID="2" presetClass="entr" presetSubtype="8" fill="hold" grpId="0" nodeType="withEffect">
                                  <p:stCondLst>
                                    <p:cond delay="1600"/>
                                  </p:stCondLst>
                                  <p:childTnLst>
                                    <p:set>
                                      <p:cBhvr>
                                        <p:cTn id="81" dur="1" fill="hold">
                                          <p:stCondLst>
                                            <p:cond delay="0"/>
                                          </p:stCondLst>
                                        </p:cTn>
                                        <p:tgtEl>
                                          <p:spTgt spid="16"/>
                                        </p:tgtEl>
                                        <p:attrNameLst>
                                          <p:attrName>style.visibility</p:attrName>
                                        </p:attrNameLst>
                                      </p:cBhvr>
                                      <p:to>
                                        <p:strVal val="visible"/>
                                      </p:to>
                                    </p:set>
                                    <p:anim calcmode="lin" valueType="num">
                                      <p:cBhvr additive="base">
                                        <p:cTn id="82" dur="500" fill="hold"/>
                                        <p:tgtEl>
                                          <p:spTgt spid="16"/>
                                        </p:tgtEl>
                                        <p:attrNameLst>
                                          <p:attrName>ppt_x</p:attrName>
                                        </p:attrNameLst>
                                      </p:cBhvr>
                                      <p:tavLst>
                                        <p:tav tm="0">
                                          <p:val>
                                            <p:strVal val="0-#ppt_w/2"/>
                                          </p:val>
                                        </p:tav>
                                        <p:tav tm="100000">
                                          <p:val>
                                            <p:strVal val="#ppt_x"/>
                                          </p:val>
                                        </p:tav>
                                      </p:tavLst>
                                    </p:anim>
                                    <p:anim calcmode="lin" valueType="num">
                                      <p:cBhvr additive="base">
                                        <p:cTn id="83" dur="500" fill="hold"/>
                                        <p:tgtEl>
                                          <p:spTgt spid="16"/>
                                        </p:tgtEl>
                                        <p:attrNameLst>
                                          <p:attrName>ppt_y</p:attrName>
                                        </p:attrNameLst>
                                      </p:cBhvr>
                                      <p:tavLst>
                                        <p:tav tm="0">
                                          <p:val>
                                            <p:strVal val="#ppt_y"/>
                                          </p:val>
                                        </p:tav>
                                        <p:tav tm="100000">
                                          <p:val>
                                            <p:strVal val="#ppt_y"/>
                                          </p:val>
                                        </p:tav>
                                      </p:tavLst>
                                    </p:anim>
                                  </p:childTnLst>
                                </p:cTn>
                              </p:par>
                              <p:par>
                                <p:cTn id="84" presetID="2" presetClass="entr" presetSubtype="8" fill="hold" grpId="0" nodeType="withEffect">
                                  <p:stCondLst>
                                    <p:cond delay="1600"/>
                                  </p:stCondLst>
                                  <p:childTnLst>
                                    <p:set>
                                      <p:cBhvr>
                                        <p:cTn id="85" dur="1" fill="hold">
                                          <p:stCondLst>
                                            <p:cond delay="0"/>
                                          </p:stCondLst>
                                        </p:cTn>
                                        <p:tgtEl>
                                          <p:spTgt spid="25"/>
                                        </p:tgtEl>
                                        <p:attrNameLst>
                                          <p:attrName>style.visibility</p:attrName>
                                        </p:attrNameLst>
                                      </p:cBhvr>
                                      <p:to>
                                        <p:strVal val="visible"/>
                                      </p:to>
                                    </p:set>
                                    <p:anim calcmode="lin" valueType="num">
                                      <p:cBhvr additive="base">
                                        <p:cTn id="86" dur="500" fill="hold"/>
                                        <p:tgtEl>
                                          <p:spTgt spid="25"/>
                                        </p:tgtEl>
                                        <p:attrNameLst>
                                          <p:attrName>ppt_x</p:attrName>
                                        </p:attrNameLst>
                                      </p:cBhvr>
                                      <p:tavLst>
                                        <p:tav tm="0">
                                          <p:val>
                                            <p:strVal val="0-#ppt_w/2"/>
                                          </p:val>
                                        </p:tav>
                                        <p:tav tm="100000">
                                          <p:val>
                                            <p:strVal val="#ppt_x"/>
                                          </p:val>
                                        </p:tav>
                                      </p:tavLst>
                                    </p:anim>
                                    <p:anim calcmode="lin" valueType="num">
                                      <p:cBhvr additive="base">
                                        <p:cTn id="87" dur="500" fill="hold"/>
                                        <p:tgtEl>
                                          <p:spTgt spid="25"/>
                                        </p:tgtEl>
                                        <p:attrNameLst>
                                          <p:attrName>ppt_y</p:attrName>
                                        </p:attrNameLst>
                                      </p:cBhvr>
                                      <p:tavLst>
                                        <p:tav tm="0">
                                          <p:val>
                                            <p:strVal val="#ppt_y"/>
                                          </p:val>
                                        </p:tav>
                                        <p:tav tm="100000">
                                          <p:val>
                                            <p:strVal val="#ppt_y"/>
                                          </p:val>
                                        </p:tav>
                                      </p:tavLst>
                                    </p:anim>
                                  </p:childTnLst>
                                </p:cTn>
                              </p:par>
                              <p:par>
                                <p:cTn id="88" presetID="2" presetClass="entr" presetSubtype="8" fill="hold" grpId="0" nodeType="withEffect">
                                  <p:stCondLst>
                                    <p:cond delay="1800"/>
                                  </p:stCondLst>
                                  <p:childTnLst>
                                    <p:set>
                                      <p:cBhvr>
                                        <p:cTn id="89" dur="1" fill="hold">
                                          <p:stCondLst>
                                            <p:cond delay="0"/>
                                          </p:stCondLst>
                                        </p:cTn>
                                        <p:tgtEl>
                                          <p:spTgt spid="18"/>
                                        </p:tgtEl>
                                        <p:attrNameLst>
                                          <p:attrName>style.visibility</p:attrName>
                                        </p:attrNameLst>
                                      </p:cBhvr>
                                      <p:to>
                                        <p:strVal val="visible"/>
                                      </p:to>
                                    </p:set>
                                    <p:anim calcmode="lin" valueType="num">
                                      <p:cBhvr additive="base">
                                        <p:cTn id="90" dur="500" fill="hold"/>
                                        <p:tgtEl>
                                          <p:spTgt spid="18"/>
                                        </p:tgtEl>
                                        <p:attrNameLst>
                                          <p:attrName>ppt_x</p:attrName>
                                        </p:attrNameLst>
                                      </p:cBhvr>
                                      <p:tavLst>
                                        <p:tav tm="0">
                                          <p:val>
                                            <p:strVal val="0-#ppt_w/2"/>
                                          </p:val>
                                        </p:tav>
                                        <p:tav tm="100000">
                                          <p:val>
                                            <p:strVal val="#ppt_x"/>
                                          </p:val>
                                        </p:tav>
                                      </p:tavLst>
                                    </p:anim>
                                    <p:anim calcmode="lin" valueType="num">
                                      <p:cBhvr additive="base">
                                        <p:cTn id="91" dur="500" fill="hold"/>
                                        <p:tgtEl>
                                          <p:spTgt spid="18"/>
                                        </p:tgtEl>
                                        <p:attrNameLst>
                                          <p:attrName>ppt_y</p:attrName>
                                        </p:attrNameLst>
                                      </p:cBhvr>
                                      <p:tavLst>
                                        <p:tav tm="0">
                                          <p:val>
                                            <p:strVal val="#ppt_y"/>
                                          </p:val>
                                        </p:tav>
                                        <p:tav tm="100000">
                                          <p:val>
                                            <p:strVal val="#ppt_y"/>
                                          </p:val>
                                        </p:tav>
                                      </p:tavLst>
                                    </p:anim>
                                  </p:childTnLst>
                                </p:cTn>
                              </p:par>
                              <p:par>
                                <p:cTn id="92" presetID="2" presetClass="entr" presetSubtype="8" fill="hold" grpId="0" nodeType="withEffect">
                                  <p:stCondLst>
                                    <p:cond delay="1800"/>
                                  </p:stCondLst>
                                  <p:childTnLst>
                                    <p:set>
                                      <p:cBhvr>
                                        <p:cTn id="93" dur="1" fill="hold">
                                          <p:stCondLst>
                                            <p:cond delay="0"/>
                                          </p:stCondLst>
                                        </p:cTn>
                                        <p:tgtEl>
                                          <p:spTgt spid="26"/>
                                        </p:tgtEl>
                                        <p:attrNameLst>
                                          <p:attrName>style.visibility</p:attrName>
                                        </p:attrNameLst>
                                      </p:cBhvr>
                                      <p:to>
                                        <p:strVal val="visible"/>
                                      </p:to>
                                    </p:set>
                                    <p:anim calcmode="lin" valueType="num">
                                      <p:cBhvr additive="base">
                                        <p:cTn id="94" dur="500" fill="hold"/>
                                        <p:tgtEl>
                                          <p:spTgt spid="26"/>
                                        </p:tgtEl>
                                        <p:attrNameLst>
                                          <p:attrName>ppt_x</p:attrName>
                                        </p:attrNameLst>
                                      </p:cBhvr>
                                      <p:tavLst>
                                        <p:tav tm="0">
                                          <p:val>
                                            <p:strVal val="0-#ppt_w/2"/>
                                          </p:val>
                                        </p:tav>
                                        <p:tav tm="100000">
                                          <p:val>
                                            <p:strVal val="#ppt_x"/>
                                          </p:val>
                                        </p:tav>
                                      </p:tavLst>
                                    </p:anim>
                                    <p:anim calcmode="lin" valueType="num">
                                      <p:cBhvr additive="base">
                                        <p:cTn id="95" dur="500" fill="hold"/>
                                        <p:tgtEl>
                                          <p:spTgt spid="26"/>
                                        </p:tgtEl>
                                        <p:attrNameLst>
                                          <p:attrName>ppt_y</p:attrName>
                                        </p:attrNameLst>
                                      </p:cBhvr>
                                      <p:tavLst>
                                        <p:tav tm="0">
                                          <p:val>
                                            <p:strVal val="#ppt_y"/>
                                          </p:val>
                                        </p:tav>
                                        <p:tav tm="100000">
                                          <p:val>
                                            <p:strVal val="#ppt_y"/>
                                          </p:val>
                                        </p:tav>
                                      </p:tavLst>
                                    </p:anim>
                                  </p:childTnLst>
                                </p:cTn>
                              </p:par>
                            </p:childTnLst>
                          </p:cTn>
                        </p:par>
                        <p:par>
                          <p:cTn id="96" fill="hold">
                            <p:stCondLst>
                              <p:cond delay="1500"/>
                            </p:stCondLst>
                            <p:childTnLst>
                              <p:par>
                                <p:cTn id="97" presetID="10" presetClass="entr" presetSubtype="0" fill="hold" grpId="0" nodeType="afterEffect">
                                  <p:stCondLst>
                                    <p:cond delay="0"/>
                                  </p:stCondLst>
                                  <p:childTnLst>
                                    <p:set>
                                      <p:cBhvr>
                                        <p:cTn id="98" dur="1" fill="hold">
                                          <p:stCondLst>
                                            <p:cond delay="0"/>
                                          </p:stCondLst>
                                        </p:cTn>
                                        <p:tgtEl>
                                          <p:spTgt spid="41"/>
                                        </p:tgtEl>
                                        <p:attrNameLst>
                                          <p:attrName>style.visibility</p:attrName>
                                        </p:attrNameLst>
                                      </p:cBhvr>
                                      <p:to>
                                        <p:strVal val="visible"/>
                                      </p:to>
                                    </p:set>
                                    <p:animEffect transition="in" filter="fade">
                                      <p:cBhvr>
                                        <p:cTn id="99" dur="500"/>
                                        <p:tgtEl>
                                          <p:spTgt spid="41"/>
                                        </p:tgtEl>
                                      </p:cBhvr>
                                    </p:animEffect>
                                  </p:childTnLst>
                                </p:cTn>
                              </p:par>
                              <p:par>
                                <p:cTn id="100" presetID="10" presetClass="entr" presetSubtype="0" fill="hold" grpId="0" nodeType="withEffect">
                                  <p:stCondLst>
                                    <p:cond delay="200"/>
                                  </p:stCondLst>
                                  <p:childTnLst>
                                    <p:set>
                                      <p:cBhvr>
                                        <p:cTn id="101" dur="1" fill="hold">
                                          <p:stCondLst>
                                            <p:cond delay="0"/>
                                          </p:stCondLst>
                                        </p:cTn>
                                        <p:tgtEl>
                                          <p:spTgt spid="42"/>
                                        </p:tgtEl>
                                        <p:attrNameLst>
                                          <p:attrName>style.visibility</p:attrName>
                                        </p:attrNameLst>
                                      </p:cBhvr>
                                      <p:to>
                                        <p:strVal val="visible"/>
                                      </p:to>
                                    </p:set>
                                    <p:animEffect transition="in" filter="fade">
                                      <p:cBhvr>
                                        <p:cTn id="102" dur="500"/>
                                        <p:tgtEl>
                                          <p:spTgt spid="42"/>
                                        </p:tgtEl>
                                      </p:cBhvr>
                                    </p:animEffect>
                                  </p:childTnLst>
                                </p:cTn>
                              </p:par>
                              <p:par>
                                <p:cTn id="103" presetID="10" presetClass="entr" presetSubtype="0" fill="hold" grpId="0" nodeType="withEffect">
                                  <p:stCondLst>
                                    <p:cond delay="400"/>
                                  </p:stCondLst>
                                  <p:childTnLst>
                                    <p:set>
                                      <p:cBhvr>
                                        <p:cTn id="104" dur="1" fill="hold">
                                          <p:stCondLst>
                                            <p:cond delay="0"/>
                                          </p:stCondLst>
                                        </p:cTn>
                                        <p:tgtEl>
                                          <p:spTgt spid="43"/>
                                        </p:tgtEl>
                                        <p:attrNameLst>
                                          <p:attrName>style.visibility</p:attrName>
                                        </p:attrNameLst>
                                      </p:cBhvr>
                                      <p:to>
                                        <p:strVal val="visible"/>
                                      </p:to>
                                    </p:set>
                                    <p:animEffect transition="in" filter="fade">
                                      <p:cBhvr>
                                        <p:cTn id="105" dur="500"/>
                                        <p:tgtEl>
                                          <p:spTgt spid="43"/>
                                        </p:tgtEl>
                                      </p:cBhvr>
                                    </p:animEffect>
                                  </p:childTnLst>
                                </p:cTn>
                              </p:par>
                              <p:par>
                                <p:cTn id="106" presetID="10" presetClass="entr" presetSubtype="0" fill="hold" grpId="0" nodeType="withEffect">
                                  <p:stCondLst>
                                    <p:cond delay="600"/>
                                  </p:stCondLst>
                                  <p:childTnLst>
                                    <p:set>
                                      <p:cBhvr>
                                        <p:cTn id="107" dur="1" fill="hold">
                                          <p:stCondLst>
                                            <p:cond delay="0"/>
                                          </p:stCondLst>
                                        </p:cTn>
                                        <p:tgtEl>
                                          <p:spTgt spid="44"/>
                                        </p:tgtEl>
                                        <p:attrNameLst>
                                          <p:attrName>style.visibility</p:attrName>
                                        </p:attrNameLst>
                                      </p:cBhvr>
                                      <p:to>
                                        <p:strVal val="visible"/>
                                      </p:to>
                                    </p:set>
                                    <p:animEffect transition="in" filter="fade">
                                      <p:cBhvr>
                                        <p:cTn id="108" dur="500"/>
                                        <p:tgtEl>
                                          <p:spTgt spid="44"/>
                                        </p:tgtEl>
                                      </p:cBhvr>
                                    </p:animEffect>
                                  </p:childTnLst>
                                </p:cTn>
                              </p:par>
                              <p:par>
                                <p:cTn id="109" presetID="10" presetClass="entr" presetSubtype="0" fill="hold" grpId="0" nodeType="withEffect">
                                  <p:stCondLst>
                                    <p:cond delay="800"/>
                                  </p:stCondLst>
                                  <p:childTnLst>
                                    <p:set>
                                      <p:cBhvr>
                                        <p:cTn id="110" dur="1" fill="hold">
                                          <p:stCondLst>
                                            <p:cond delay="0"/>
                                          </p:stCondLst>
                                        </p:cTn>
                                        <p:tgtEl>
                                          <p:spTgt spid="45"/>
                                        </p:tgtEl>
                                        <p:attrNameLst>
                                          <p:attrName>style.visibility</p:attrName>
                                        </p:attrNameLst>
                                      </p:cBhvr>
                                      <p:to>
                                        <p:strVal val="visible"/>
                                      </p:to>
                                    </p:set>
                                    <p:animEffect transition="in" filter="fade">
                                      <p:cBhvr>
                                        <p:cTn id="111" dur="500"/>
                                        <p:tgtEl>
                                          <p:spTgt spid="45"/>
                                        </p:tgtEl>
                                      </p:cBhvr>
                                    </p:animEffect>
                                  </p:childTnLst>
                                </p:cTn>
                              </p:par>
                              <p:par>
                                <p:cTn id="112" presetID="10" presetClass="entr" presetSubtype="0" fill="hold" grpId="0" nodeType="withEffect">
                                  <p:stCondLst>
                                    <p:cond delay="1000"/>
                                  </p:stCondLst>
                                  <p:childTnLst>
                                    <p:set>
                                      <p:cBhvr>
                                        <p:cTn id="113" dur="1" fill="hold">
                                          <p:stCondLst>
                                            <p:cond delay="0"/>
                                          </p:stCondLst>
                                        </p:cTn>
                                        <p:tgtEl>
                                          <p:spTgt spid="20"/>
                                        </p:tgtEl>
                                        <p:attrNameLst>
                                          <p:attrName>style.visibility</p:attrName>
                                        </p:attrNameLst>
                                      </p:cBhvr>
                                      <p:to>
                                        <p:strVal val="visible"/>
                                      </p:to>
                                    </p:set>
                                    <p:animEffect transition="in" filter="fade">
                                      <p:cBhvr>
                                        <p:cTn id="114" dur="500"/>
                                        <p:tgtEl>
                                          <p:spTgt spid="20"/>
                                        </p:tgtEl>
                                      </p:cBhvr>
                                    </p:animEffect>
                                  </p:childTnLst>
                                </p:cTn>
                              </p:par>
                              <p:par>
                                <p:cTn id="115" presetID="10" presetClass="entr" presetSubtype="0" fill="hold" grpId="0" nodeType="withEffect">
                                  <p:stCondLst>
                                    <p:cond delay="1200"/>
                                  </p:stCondLst>
                                  <p:childTnLst>
                                    <p:set>
                                      <p:cBhvr>
                                        <p:cTn id="116" dur="1" fill="hold">
                                          <p:stCondLst>
                                            <p:cond delay="0"/>
                                          </p:stCondLst>
                                        </p:cTn>
                                        <p:tgtEl>
                                          <p:spTgt spid="37"/>
                                        </p:tgtEl>
                                        <p:attrNameLst>
                                          <p:attrName>style.visibility</p:attrName>
                                        </p:attrNameLst>
                                      </p:cBhvr>
                                      <p:to>
                                        <p:strVal val="visible"/>
                                      </p:to>
                                    </p:set>
                                    <p:animEffect transition="in" filter="fade">
                                      <p:cBhvr>
                                        <p:cTn id="117" dur="500"/>
                                        <p:tgtEl>
                                          <p:spTgt spid="37"/>
                                        </p:tgtEl>
                                      </p:cBhvr>
                                    </p:animEffect>
                                  </p:childTnLst>
                                </p:cTn>
                              </p:par>
                              <p:par>
                                <p:cTn id="118" presetID="10" presetClass="entr" presetSubtype="0" fill="hold" grpId="0" nodeType="withEffect">
                                  <p:stCondLst>
                                    <p:cond delay="1400"/>
                                  </p:stCondLst>
                                  <p:childTnLst>
                                    <p:set>
                                      <p:cBhvr>
                                        <p:cTn id="119" dur="1" fill="hold">
                                          <p:stCondLst>
                                            <p:cond delay="0"/>
                                          </p:stCondLst>
                                        </p:cTn>
                                        <p:tgtEl>
                                          <p:spTgt spid="38"/>
                                        </p:tgtEl>
                                        <p:attrNameLst>
                                          <p:attrName>style.visibility</p:attrName>
                                        </p:attrNameLst>
                                      </p:cBhvr>
                                      <p:to>
                                        <p:strVal val="visible"/>
                                      </p:to>
                                    </p:set>
                                    <p:animEffect transition="in" filter="fade">
                                      <p:cBhvr>
                                        <p:cTn id="120" dur="500"/>
                                        <p:tgtEl>
                                          <p:spTgt spid="38"/>
                                        </p:tgtEl>
                                      </p:cBhvr>
                                    </p:animEffect>
                                  </p:childTnLst>
                                </p:cTn>
                              </p:par>
                              <p:par>
                                <p:cTn id="121" presetID="10" presetClass="entr" presetSubtype="0" fill="hold" grpId="0" nodeType="withEffect">
                                  <p:stCondLst>
                                    <p:cond delay="1600"/>
                                  </p:stCondLst>
                                  <p:childTnLst>
                                    <p:set>
                                      <p:cBhvr>
                                        <p:cTn id="122" dur="1" fill="hold">
                                          <p:stCondLst>
                                            <p:cond delay="0"/>
                                          </p:stCondLst>
                                        </p:cTn>
                                        <p:tgtEl>
                                          <p:spTgt spid="39"/>
                                        </p:tgtEl>
                                        <p:attrNameLst>
                                          <p:attrName>style.visibility</p:attrName>
                                        </p:attrNameLst>
                                      </p:cBhvr>
                                      <p:to>
                                        <p:strVal val="visible"/>
                                      </p:to>
                                    </p:set>
                                    <p:animEffect transition="in" filter="fade">
                                      <p:cBhvr>
                                        <p:cTn id="123" dur="500"/>
                                        <p:tgtEl>
                                          <p:spTgt spid="39"/>
                                        </p:tgtEl>
                                      </p:cBhvr>
                                    </p:animEffect>
                                  </p:childTnLst>
                                </p:cTn>
                              </p:par>
                              <p:par>
                                <p:cTn id="124" presetID="10" presetClass="entr" presetSubtype="0" fill="hold" grpId="0" nodeType="withEffect">
                                  <p:stCondLst>
                                    <p:cond delay="1800"/>
                                  </p:stCondLst>
                                  <p:childTnLst>
                                    <p:set>
                                      <p:cBhvr>
                                        <p:cTn id="125" dur="1" fill="hold">
                                          <p:stCondLst>
                                            <p:cond delay="0"/>
                                          </p:stCondLst>
                                        </p:cTn>
                                        <p:tgtEl>
                                          <p:spTgt spid="40"/>
                                        </p:tgtEl>
                                        <p:attrNameLst>
                                          <p:attrName>style.visibility</p:attrName>
                                        </p:attrNameLst>
                                      </p:cBhvr>
                                      <p:to>
                                        <p:strVal val="visible"/>
                                      </p:to>
                                    </p:set>
                                    <p:animEffect transition="in" filter="fade">
                                      <p:cBhvr>
                                        <p:cTn id="12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5" grpId="0"/>
      <p:bldP spid="12" grpId="0" animBg="1"/>
      <p:bldP spid="14" grpId="0" animBg="1"/>
      <p:bldP spid="16" grpId="0" animBg="1"/>
      <p:bldP spid="18" grpId="0" animBg="1"/>
      <p:bldP spid="20" grpId="0"/>
      <p:bldP spid="21" grpId="0"/>
      <p:bldP spid="22" grpId="0"/>
      <p:bldP spid="23" grpId="0"/>
      <p:bldP spid="24" grpId="0"/>
      <p:bldP spid="25" grpId="0"/>
      <p:bldP spid="26" grpId="0"/>
      <p:bldP spid="27" grpId="0" animBg="1"/>
      <p:bldP spid="28" grpId="0"/>
      <p:bldP spid="29" grpId="0" animBg="1"/>
      <p:bldP spid="30" grpId="0" animBg="1"/>
      <p:bldP spid="31" grpId="0" animBg="1"/>
      <p:bldP spid="32" grpId="0" animBg="1"/>
      <p:bldP spid="33" grpId="0"/>
      <p:bldP spid="34" grpId="0"/>
      <p:bldP spid="35" grpId="0"/>
      <p:bldP spid="36" grpId="0"/>
      <p:bldP spid="37" grpId="0"/>
      <p:bldP spid="38" grpId="0"/>
      <p:bldP spid="39" grpId="0"/>
      <p:bldP spid="40" grpId="0"/>
      <p:bldP spid="41" grpId="0"/>
      <p:bldP spid="42" grpId="0"/>
      <p:bldP spid="43" grpId="0"/>
      <p:bldP spid="44" grpId="0"/>
      <p:bldP spid="45" grpId="0"/>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498"/>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159110"/>
            <a:ext cx="9144000" cy="1636776"/>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310128"/>
            <a:ext cx="9144000" cy="1833372"/>
          </a:xfrm>
          <a:prstGeom prst="rect">
            <a:avLst/>
          </a:prstGeom>
        </p:spPr>
      </p:pic>
      <p:sp>
        <p:nvSpPr>
          <p:cNvPr id="12" name="TextBox 7"/>
          <p:cNvSpPr>
            <a:spLocks noChangeArrowheads="1"/>
          </p:cNvSpPr>
          <p:nvPr/>
        </p:nvSpPr>
        <p:spPr bwMode="auto">
          <a:xfrm>
            <a:off x="1972435" y="4178246"/>
            <a:ext cx="53358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1200" b="1" dirty="0">
                <a:solidFill>
                  <a:schemeClr val="accent2">
                    <a:lumMod val="60000"/>
                    <a:lumOff val="40000"/>
                  </a:schemeClr>
                </a:solidFill>
                <a:latin typeface="微软雅黑" panose="020B0503020204020204" pitchFamily="34" charset="-122"/>
                <a:ea typeface="微软雅黑" panose="020B0503020204020204" pitchFamily="34" charset="-122"/>
                <a:sym typeface="微软雅黑" panose="020B0503020204020204" pitchFamily="34" charset="-122"/>
              </a:rPr>
              <a:t>ORDERIN</a:t>
            </a:r>
            <a:r>
              <a:rPr lang="zh-CN" altLang="en-US" sz="1200" b="1" dirty="0">
                <a:solidFill>
                  <a:schemeClr val="accent2">
                    <a:lumMod val="60000"/>
                    <a:lumOff val="40000"/>
                  </a:schemeClr>
                </a:solidFill>
                <a:latin typeface="微软雅黑" panose="020B0503020204020204" pitchFamily="34" charset="-122"/>
                <a:ea typeface="微软雅黑" panose="020B0503020204020204" pitchFamily="34" charset="-122"/>
                <a:sym typeface="微软雅黑" panose="020B0503020204020204" pitchFamily="34" charset="-122"/>
              </a:rPr>
              <a:t>赋能传统零售业，线上电商线下零售全渠道一体化新零售解决方案</a:t>
            </a:r>
          </a:p>
          <a:p>
            <a:pPr algn="ctr" fontAlgn="auto">
              <a:spcBef>
                <a:spcPts val="0"/>
              </a:spcBef>
              <a:spcAft>
                <a:spcPts val="0"/>
              </a:spcAft>
              <a:defRPr/>
            </a:pPr>
            <a:endParaRPr lang="zh-CN" altLang="en-US" sz="1200" b="1" dirty="0">
              <a:solidFill>
                <a:schemeClr val="accent2">
                  <a:lumMod val="60000"/>
                  <a:lumOff val="4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TextBox 7"/>
          <p:cNvSpPr>
            <a:spLocks noChangeArrowheads="1"/>
          </p:cNvSpPr>
          <p:nvPr/>
        </p:nvSpPr>
        <p:spPr bwMode="auto">
          <a:xfrm>
            <a:off x="2087724" y="3478453"/>
            <a:ext cx="4968552"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45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感谢聆听</a:t>
            </a:r>
          </a:p>
        </p:txBody>
      </p:sp>
      <p:sp>
        <p:nvSpPr>
          <p:cNvPr id="15" name="TextBox 7"/>
          <p:cNvSpPr>
            <a:spLocks noChangeArrowheads="1"/>
          </p:cNvSpPr>
          <p:nvPr/>
        </p:nvSpPr>
        <p:spPr bwMode="auto">
          <a:xfrm>
            <a:off x="2087724" y="2737832"/>
            <a:ext cx="49685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3000" dirty="0" err="1">
                <a:solidFill>
                  <a:schemeClr val="bg1"/>
                </a:solidFill>
                <a:latin typeface="Microsoft YaHei" charset="-122"/>
                <a:ea typeface="Microsoft YaHei" charset="-122"/>
                <a:cs typeface="Microsoft YaHei" charset="-122"/>
                <a:sym typeface="微软雅黑" panose="020B0503020204020204" pitchFamily="34" charset="-122"/>
              </a:rPr>
              <a:t>Orderin</a:t>
            </a:r>
            <a:r>
              <a:rPr lang="zh-CN" altLang="en-US" sz="3000" dirty="0">
                <a:solidFill>
                  <a:schemeClr val="bg1"/>
                </a:solidFill>
                <a:latin typeface="Microsoft YaHei" charset="-122"/>
                <a:ea typeface="Microsoft YaHei" charset="-122"/>
                <a:cs typeface="Microsoft YaHei" charset="-122"/>
                <a:sym typeface="微软雅黑" panose="020B0503020204020204" pitchFamily="34" charset="-122"/>
              </a:rPr>
              <a:t>全渠道电商解决方案</a:t>
            </a:r>
            <a:endParaRPr lang="zh-CN" altLang="en-US" sz="3000" dirty="0">
              <a:solidFill>
                <a:schemeClr val="accent2">
                  <a:lumMod val="75000"/>
                </a:schemeClr>
              </a:solidFill>
              <a:latin typeface="Microsoft YaHei" charset="-122"/>
              <a:ea typeface="Microsoft YaHei" charset="-122"/>
              <a:cs typeface="Microsoft YaHei" charset="-122"/>
              <a:sym typeface="微软雅黑" panose="020B0503020204020204" pitchFamily="34" charset="-122"/>
            </a:endParaRPr>
          </a:p>
        </p:txBody>
      </p:sp>
      <p:sp>
        <p:nvSpPr>
          <p:cNvPr id="16" name="矩形 15"/>
          <p:cNvSpPr/>
          <p:nvPr/>
        </p:nvSpPr>
        <p:spPr>
          <a:xfrm>
            <a:off x="0" y="3300784"/>
            <a:ext cx="9144000" cy="3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0" y="3300784"/>
            <a:ext cx="3819668"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3699641" y="1022654"/>
            <a:ext cx="343825" cy="309997"/>
            <a:chOff x="4634991" y="2138335"/>
            <a:chExt cx="428348" cy="386204"/>
          </a:xfrm>
        </p:grpSpPr>
        <p:sp>
          <p:nvSpPr>
            <p:cNvPr id="20" name="Freeform 5"/>
            <p:cNvSpPr/>
            <p:nvPr/>
          </p:nvSpPr>
          <p:spPr bwMode="auto">
            <a:xfrm>
              <a:off x="4634991"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21" name="KSO_Shape"/>
            <p:cNvSpPr/>
            <p:nvPr/>
          </p:nvSpPr>
          <p:spPr bwMode="auto">
            <a:xfrm>
              <a:off x="4711293" y="2236765"/>
              <a:ext cx="275742" cy="18934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grpSp>
        <p:nvGrpSpPr>
          <p:cNvPr id="22" name="组合 21"/>
          <p:cNvGrpSpPr/>
          <p:nvPr/>
        </p:nvGrpSpPr>
        <p:grpSpPr>
          <a:xfrm>
            <a:off x="4058880" y="1022654"/>
            <a:ext cx="343825" cy="309997"/>
            <a:chOff x="5076056" y="2138335"/>
            <a:chExt cx="428348" cy="386204"/>
          </a:xfrm>
        </p:grpSpPr>
        <p:sp>
          <p:nvSpPr>
            <p:cNvPr id="23" name="Freeform 5"/>
            <p:cNvSpPr/>
            <p:nvPr/>
          </p:nvSpPr>
          <p:spPr bwMode="auto">
            <a:xfrm>
              <a:off x="5076056"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24" name="KSO_Shape"/>
            <p:cNvSpPr/>
            <p:nvPr/>
          </p:nvSpPr>
          <p:spPr bwMode="auto">
            <a:xfrm>
              <a:off x="5175472" y="2244479"/>
              <a:ext cx="229514" cy="195468"/>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grpSp>
        <p:nvGrpSpPr>
          <p:cNvPr id="25" name="组合 24"/>
          <p:cNvGrpSpPr/>
          <p:nvPr/>
        </p:nvGrpSpPr>
        <p:grpSpPr>
          <a:xfrm>
            <a:off x="4418119" y="1022654"/>
            <a:ext cx="343825" cy="309997"/>
            <a:chOff x="5557128" y="2138335"/>
            <a:chExt cx="428348" cy="386204"/>
          </a:xfrm>
        </p:grpSpPr>
        <p:sp>
          <p:nvSpPr>
            <p:cNvPr id="26" name="Freeform 5"/>
            <p:cNvSpPr/>
            <p:nvPr/>
          </p:nvSpPr>
          <p:spPr bwMode="auto">
            <a:xfrm>
              <a:off x="5557128"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27" name="KSO_Shape"/>
            <p:cNvSpPr/>
            <p:nvPr/>
          </p:nvSpPr>
          <p:spPr bwMode="auto">
            <a:xfrm>
              <a:off x="5652120" y="2208685"/>
              <a:ext cx="238362" cy="235978"/>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grpSp>
        <p:nvGrpSpPr>
          <p:cNvPr id="28" name="组合 27"/>
          <p:cNvGrpSpPr/>
          <p:nvPr/>
        </p:nvGrpSpPr>
        <p:grpSpPr>
          <a:xfrm>
            <a:off x="4777358" y="1022654"/>
            <a:ext cx="343825" cy="309997"/>
            <a:chOff x="6068610" y="2138335"/>
            <a:chExt cx="428348" cy="386204"/>
          </a:xfrm>
        </p:grpSpPr>
        <p:sp>
          <p:nvSpPr>
            <p:cNvPr id="29" name="Freeform 5"/>
            <p:cNvSpPr/>
            <p:nvPr/>
          </p:nvSpPr>
          <p:spPr bwMode="auto">
            <a:xfrm>
              <a:off x="6068610"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30" name="KSO_Shape"/>
            <p:cNvSpPr/>
            <p:nvPr/>
          </p:nvSpPr>
          <p:spPr bwMode="auto">
            <a:xfrm>
              <a:off x="6173883" y="2215236"/>
              <a:ext cx="232088" cy="197274"/>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grpSp>
        <p:nvGrpSpPr>
          <p:cNvPr id="31" name="组合 30"/>
          <p:cNvGrpSpPr/>
          <p:nvPr/>
        </p:nvGrpSpPr>
        <p:grpSpPr>
          <a:xfrm>
            <a:off x="5136596" y="1022654"/>
            <a:ext cx="343825" cy="309997"/>
            <a:chOff x="6623914" y="2138335"/>
            <a:chExt cx="428348" cy="386204"/>
          </a:xfrm>
        </p:grpSpPr>
        <p:sp>
          <p:nvSpPr>
            <p:cNvPr id="32" name="Freeform 5"/>
            <p:cNvSpPr/>
            <p:nvPr/>
          </p:nvSpPr>
          <p:spPr bwMode="auto">
            <a:xfrm>
              <a:off x="6623914"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33" name="KSO_Shape"/>
            <p:cNvSpPr/>
            <p:nvPr/>
          </p:nvSpPr>
          <p:spPr bwMode="auto">
            <a:xfrm>
              <a:off x="6715817" y="2193847"/>
              <a:ext cx="230254" cy="221044"/>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sp>
        <p:nvSpPr>
          <p:cNvPr id="14" name="TextBox 7"/>
          <p:cNvSpPr>
            <a:spLocks noChangeArrowheads="1"/>
          </p:cNvSpPr>
          <p:nvPr/>
        </p:nvSpPr>
        <p:spPr bwMode="auto">
          <a:xfrm>
            <a:off x="3906180" y="4732246"/>
            <a:ext cx="133164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sz="1200" dirty="0">
                <a:solidFill>
                  <a:schemeClr val="bg1"/>
                </a:solidFill>
                <a:latin typeface="Arial Unicode MS" panose="020B0604020202020204" charset="-122"/>
                <a:ea typeface="Arial Unicode MS" panose="020B0604020202020204" charset="-122"/>
                <a:cs typeface="Arial Unicode MS" panose="020B0604020202020204" charset="-122"/>
                <a:sym typeface="微软雅黑" panose="020B0503020204020204" pitchFamily="34" charset="-122"/>
              </a:rPr>
              <a:t>- TCT</a:t>
            </a:r>
            <a:r>
              <a:rPr lang="zh-CN" altLang="en-US" sz="1200" dirty="0">
                <a:solidFill>
                  <a:schemeClr val="bg1"/>
                </a:solidFill>
                <a:latin typeface="Arial Unicode MS" panose="020B0604020202020204" charset="-122"/>
                <a:ea typeface="Arial Unicode MS" panose="020B0604020202020204" charset="-122"/>
                <a:cs typeface="Arial Unicode MS" panose="020B0604020202020204" charset="-122"/>
                <a:sym typeface="微软雅黑" panose="020B0503020204020204" pitchFamily="34" charset="-122"/>
              </a:rPr>
              <a:t> </a:t>
            </a:r>
            <a:r>
              <a:rPr lang="zh-CN" altLang="en-US" sz="1200" dirty="0">
                <a:solidFill>
                  <a:schemeClr val="bg1"/>
                </a:solidFill>
                <a:latin typeface="微软雅黑" panose="020B0503020204020204" pitchFamily="34" charset="-122"/>
                <a:ea typeface="微软雅黑" panose="020B0503020204020204" pitchFamily="34" charset="-122"/>
                <a:cs typeface="Arial Unicode MS" panose="020B0604020202020204" charset="-122"/>
                <a:sym typeface="微软雅黑" panose="020B0503020204020204" pitchFamily="34" charset="-122"/>
              </a:rPr>
              <a:t>出品</a:t>
            </a:r>
            <a:r>
              <a:rPr lang="en-US" altLang="zh-CN" sz="1200" dirty="0">
                <a:solidFill>
                  <a:schemeClr val="bg1"/>
                </a:solidFill>
                <a:latin typeface="Arial Unicode MS" panose="020B0604020202020204" charset="-122"/>
                <a:ea typeface="Arial Unicode MS" panose="020B0604020202020204" charset="-122"/>
                <a:cs typeface="Arial Unicode MS" panose="020B0604020202020204" charset="-122"/>
                <a:sym typeface="微软雅黑" panose="020B0503020204020204" pitchFamily="34" charset="-122"/>
              </a:rPr>
              <a:t> -</a:t>
            </a:r>
            <a:endParaRPr lang="zh-CN" altLang="en-US" sz="1200" dirty="0">
              <a:solidFill>
                <a:schemeClr val="bg1"/>
              </a:solidFill>
              <a:latin typeface="Arial Unicode MS" panose="020B0604020202020204" charset="-122"/>
              <a:ea typeface="Arial Unicode MS" panose="020B0604020202020204" charset="-122"/>
              <a:cs typeface="Arial Unicode MS" panose="020B0604020202020204" charset="-122"/>
              <a:sym typeface="微软雅黑" panose="020B0503020204020204" pitchFamily="34" charset="-122"/>
            </a:endParaRPr>
          </a:p>
        </p:txBody>
      </p:sp>
      <p:pic>
        <p:nvPicPr>
          <p:cNvPr id="34" name="图片 33" descr="1212"/>
          <p:cNvPicPr>
            <a:picLocks noChangeAspect="1"/>
          </p:cNvPicPr>
          <p:nvPr/>
        </p:nvPicPr>
        <p:blipFill>
          <a:blip r:embed="rId6"/>
          <a:stretch>
            <a:fillRect/>
          </a:stretch>
        </p:blipFill>
        <p:spPr>
          <a:xfrm>
            <a:off x="3862313" y="483518"/>
            <a:ext cx="1501775" cy="2921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2" presetClass="entr" presetSubtype="2"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1+#ppt_w/2"/>
                                          </p:val>
                                        </p:tav>
                                        <p:tav tm="100000">
                                          <p:val>
                                            <p:strVal val="#ppt_x"/>
                                          </p:val>
                                        </p:tav>
                                      </p:tavLst>
                                    </p:anim>
                                    <p:anim calcmode="lin" valueType="num">
                                      <p:cBhvr additive="base">
                                        <p:cTn id="26" dur="500" fill="hold"/>
                                        <p:tgtEl>
                                          <p:spTgt spid="31"/>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20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500" fill="hold"/>
                                        <p:tgtEl>
                                          <p:spTgt spid="28"/>
                                        </p:tgtEl>
                                        <p:attrNameLst>
                                          <p:attrName>ppt_x</p:attrName>
                                        </p:attrNameLst>
                                      </p:cBhvr>
                                      <p:tavLst>
                                        <p:tav tm="0">
                                          <p:val>
                                            <p:strVal val="1+#ppt_w/2"/>
                                          </p:val>
                                        </p:tav>
                                        <p:tav tm="100000">
                                          <p:val>
                                            <p:strVal val="#ppt_x"/>
                                          </p:val>
                                        </p:tav>
                                      </p:tavLst>
                                    </p:anim>
                                    <p:anim calcmode="lin" valueType="num">
                                      <p:cBhvr additive="base">
                                        <p:cTn id="30" dur="500" fill="hold"/>
                                        <p:tgtEl>
                                          <p:spTgt spid="28"/>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stCondLst>
                                    <p:cond delay="400"/>
                                  </p:stCondLst>
                                  <p:childTnLst>
                                    <p:set>
                                      <p:cBhvr>
                                        <p:cTn id="32" dur="1" fill="hold">
                                          <p:stCondLst>
                                            <p:cond delay="0"/>
                                          </p:stCondLst>
                                        </p:cTn>
                                        <p:tgtEl>
                                          <p:spTgt spid="25"/>
                                        </p:tgtEl>
                                        <p:attrNameLst>
                                          <p:attrName>style.visibility</p:attrName>
                                        </p:attrNameLst>
                                      </p:cBhvr>
                                      <p:to>
                                        <p:strVal val="visible"/>
                                      </p:to>
                                    </p:set>
                                    <p:anim calcmode="lin" valueType="num">
                                      <p:cBhvr additive="base">
                                        <p:cTn id="33" dur="500" fill="hold"/>
                                        <p:tgtEl>
                                          <p:spTgt spid="25"/>
                                        </p:tgtEl>
                                        <p:attrNameLst>
                                          <p:attrName>ppt_x</p:attrName>
                                        </p:attrNameLst>
                                      </p:cBhvr>
                                      <p:tavLst>
                                        <p:tav tm="0">
                                          <p:val>
                                            <p:strVal val="1+#ppt_w/2"/>
                                          </p:val>
                                        </p:tav>
                                        <p:tav tm="100000">
                                          <p:val>
                                            <p:strVal val="#ppt_x"/>
                                          </p:val>
                                        </p:tav>
                                      </p:tavLst>
                                    </p:anim>
                                    <p:anim calcmode="lin" valueType="num">
                                      <p:cBhvr additive="base">
                                        <p:cTn id="34" dur="500" fill="hold"/>
                                        <p:tgtEl>
                                          <p:spTgt spid="25"/>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60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1+#ppt_w/2"/>
                                          </p:val>
                                        </p:tav>
                                        <p:tav tm="100000">
                                          <p:val>
                                            <p:strVal val="#ppt_x"/>
                                          </p:val>
                                        </p:tav>
                                      </p:tavLst>
                                    </p:anim>
                                    <p:anim calcmode="lin" valueType="num">
                                      <p:cBhvr additive="base">
                                        <p:cTn id="38" dur="500" fill="hold"/>
                                        <p:tgtEl>
                                          <p:spTgt spid="22"/>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80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fill="hold"/>
                                        <p:tgtEl>
                                          <p:spTgt spid="19"/>
                                        </p:tgtEl>
                                        <p:attrNameLst>
                                          <p:attrName>ppt_x</p:attrName>
                                        </p:attrNameLst>
                                      </p:cBhvr>
                                      <p:tavLst>
                                        <p:tav tm="0">
                                          <p:val>
                                            <p:strVal val="1+#ppt_w/2"/>
                                          </p:val>
                                        </p:tav>
                                        <p:tav tm="100000">
                                          <p:val>
                                            <p:strVal val="#ppt_x"/>
                                          </p:val>
                                        </p:tav>
                                      </p:tavLst>
                                    </p:anim>
                                    <p:anim calcmode="lin" valueType="num">
                                      <p:cBhvr additive="base">
                                        <p:cTn id="42" dur="500" fill="hold"/>
                                        <p:tgtEl>
                                          <p:spTgt spid="19"/>
                                        </p:tgtEl>
                                        <p:attrNameLst>
                                          <p:attrName>ppt_y</p:attrName>
                                        </p:attrNameLst>
                                      </p:cBhvr>
                                      <p:tavLst>
                                        <p:tav tm="0">
                                          <p:val>
                                            <p:strVal val="#ppt_y"/>
                                          </p:val>
                                        </p:tav>
                                        <p:tav tm="100000">
                                          <p:val>
                                            <p:strVal val="#ppt_y"/>
                                          </p:val>
                                        </p:tav>
                                      </p:tavLst>
                                    </p:anim>
                                  </p:childTnLst>
                                </p:cTn>
                              </p:par>
                            </p:childTnLst>
                          </p:cTn>
                        </p:par>
                        <p:par>
                          <p:cTn id="43" fill="hold">
                            <p:stCondLst>
                              <p:cond delay="3800"/>
                            </p:stCondLst>
                            <p:childTnLst>
                              <p:par>
                                <p:cTn id="44" presetID="38" presetClass="entr" presetSubtype="0" accel="50000" fill="hold" grpId="0" nodeType="afterEffect">
                                  <p:stCondLst>
                                    <p:cond delay="0"/>
                                  </p:stCondLst>
                                  <p:iterate type="lt">
                                    <p:tmPct val="50000"/>
                                  </p:iterate>
                                  <p:childTnLst>
                                    <p:set>
                                      <p:cBhvr>
                                        <p:cTn id="45" dur="1" fill="hold">
                                          <p:stCondLst>
                                            <p:cond delay="0"/>
                                          </p:stCondLst>
                                        </p:cTn>
                                        <p:tgtEl>
                                          <p:spTgt spid="15"/>
                                        </p:tgtEl>
                                        <p:attrNameLst>
                                          <p:attrName>style.visibility</p:attrName>
                                        </p:attrNameLst>
                                      </p:cBhvr>
                                      <p:to>
                                        <p:strVal val="visible"/>
                                      </p:to>
                                    </p:set>
                                    <p:set>
                                      <p:cBhvr>
                                        <p:cTn id="46" dur="114" fill="hold">
                                          <p:stCondLst>
                                            <p:cond delay="0"/>
                                          </p:stCondLst>
                                        </p:cTn>
                                        <p:tgtEl>
                                          <p:spTgt spid="15"/>
                                        </p:tgtEl>
                                        <p:attrNameLst>
                                          <p:attrName>style.rotation</p:attrName>
                                        </p:attrNameLst>
                                      </p:cBhvr>
                                      <p:to>
                                        <p:strVal val="-45.0"/>
                                      </p:to>
                                    </p:set>
                                    <p:anim calcmode="lin" valueType="num">
                                      <p:cBhvr>
                                        <p:cTn id="47" dur="114" fill="hold">
                                          <p:stCondLst>
                                            <p:cond delay="114"/>
                                          </p:stCondLst>
                                        </p:cTn>
                                        <p:tgtEl>
                                          <p:spTgt spid="15"/>
                                        </p:tgtEl>
                                        <p:attrNameLst>
                                          <p:attrName>style.rotation</p:attrName>
                                        </p:attrNameLst>
                                      </p:cBhvr>
                                      <p:tavLst>
                                        <p:tav tm="0">
                                          <p:val>
                                            <p:fltVal val="-45"/>
                                          </p:val>
                                        </p:tav>
                                        <p:tav tm="69900">
                                          <p:val>
                                            <p:fltVal val="45"/>
                                          </p:val>
                                        </p:tav>
                                        <p:tav tm="100000">
                                          <p:val>
                                            <p:fltVal val="0"/>
                                          </p:val>
                                        </p:tav>
                                      </p:tavLst>
                                    </p:anim>
                                    <p:anim calcmode="lin" valueType="num">
                                      <p:cBhvr>
                                        <p:cTn id="48" dur="114" fill="hold">
                                          <p:stCondLst>
                                            <p:cond delay="0"/>
                                          </p:stCondLst>
                                        </p:cTn>
                                        <p:tgtEl>
                                          <p:spTgt spid="15"/>
                                        </p:tgtEl>
                                        <p:attrNameLst>
                                          <p:attrName>ppt_y</p:attrName>
                                        </p:attrNameLst>
                                      </p:cBhvr>
                                      <p:tavLst>
                                        <p:tav tm="0">
                                          <p:val>
                                            <p:strVal val="#ppt_y-1"/>
                                          </p:val>
                                        </p:tav>
                                        <p:tav tm="100000">
                                          <p:val>
                                            <p:strVal val="#ppt_y-(0.354*#ppt_w-0.172*#ppt_h)"/>
                                          </p:val>
                                        </p:tav>
                                      </p:tavLst>
                                    </p:anim>
                                    <p:anim calcmode="lin" valueType="num">
                                      <p:cBhvr>
                                        <p:cTn id="49" dur="39" decel="50000" autoRev="1" fill="hold">
                                          <p:stCondLst>
                                            <p:cond delay="114"/>
                                          </p:stCondLst>
                                        </p:cTn>
                                        <p:tgtEl>
                                          <p:spTgt spid="15"/>
                                        </p:tgtEl>
                                        <p:attrNameLst>
                                          <p:attrName>ppt_y</p:attrName>
                                        </p:attrNameLst>
                                      </p:cBhvr>
                                      <p:tavLst>
                                        <p:tav tm="0">
                                          <p:val>
                                            <p:strVal val="#ppt_y-(0.354*#ppt_w-0.172*#ppt_h)"/>
                                          </p:val>
                                        </p:tav>
                                        <p:tav tm="100000">
                                          <p:val>
                                            <p:strVal val="#ppt_y-(0.354*#ppt_w-0.172*#ppt_h)-#ppt_h/2"/>
                                          </p:val>
                                        </p:tav>
                                      </p:tavLst>
                                    </p:anim>
                                    <p:anim calcmode="lin" valueType="num">
                                      <p:cBhvr>
                                        <p:cTn id="50" dur="34" fill="hold">
                                          <p:stCondLst>
                                            <p:cond delay="216"/>
                                          </p:stCondLst>
                                        </p:cTn>
                                        <p:tgtEl>
                                          <p:spTgt spid="15"/>
                                        </p:tgtEl>
                                        <p:attrNameLst>
                                          <p:attrName>ppt_y</p:attrName>
                                        </p:attrNameLst>
                                      </p:cBhvr>
                                      <p:tavLst>
                                        <p:tav tm="0">
                                          <p:val>
                                            <p:strVal val="#ppt_y-(0.354*#ppt_w-0.172*#ppt_h)"/>
                                          </p:val>
                                        </p:tav>
                                        <p:tav tm="100000">
                                          <p:val>
                                            <p:strVal val="#ppt_y"/>
                                          </p:val>
                                        </p:tav>
                                      </p:tavLst>
                                    </p:anim>
                                  </p:childTnLst>
                                </p:cTn>
                              </p:par>
                              <p:par>
                                <p:cTn id="51" presetID="52" presetClass="entr" presetSubtype="0" fill="hold" grpId="0" nodeType="withEffect">
                                  <p:stCondLst>
                                    <p:cond delay="2500"/>
                                  </p:stCondLst>
                                  <p:iterate type="lt">
                                    <p:tmPct val="10000"/>
                                  </p:iterate>
                                  <p:childTnLst>
                                    <p:set>
                                      <p:cBhvr>
                                        <p:cTn id="52" dur="1" fill="hold">
                                          <p:stCondLst>
                                            <p:cond delay="0"/>
                                          </p:stCondLst>
                                        </p:cTn>
                                        <p:tgtEl>
                                          <p:spTgt spid="13"/>
                                        </p:tgtEl>
                                        <p:attrNameLst>
                                          <p:attrName>style.visibility</p:attrName>
                                        </p:attrNameLst>
                                      </p:cBhvr>
                                      <p:to>
                                        <p:strVal val="visible"/>
                                      </p:to>
                                    </p:set>
                                    <p:animScale>
                                      <p:cBhvr>
                                        <p:cTn id="53" dur="1000" decel="50000" fill="hold">
                                          <p:stCondLst>
                                            <p:cond delay="0"/>
                                          </p:stCondLst>
                                        </p:cTn>
                                        <p:tgtEl>
                                          <p:spTgt spid="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4" dur="1000" decel="50000" fill="hold">
                                          <p:stCondLst>
                                            <p:cond delay="0"/>
                                          </p:stCondLst>
                                        </p:cTn>
                                        <p:tgtEl>
                                          <p:spTgt spid="13"/>
                                        </p:tgtEl>
                                        <p:attrNameLst>
                                          <p:attrName>ppt_x</p:attrName>
                                          <p:attrName>ppt_y</p:attrName>
                                        </p:attrNameLst>
                                      </p:cBhvr>
                                    </p:animMotion>
                                    <p:animEffect transition="in" filter="fade">
                                      <p:cBhvr>
                                        <p:cTn id="55" dur="1000"/>
                                        <p:tgtEl>
                                          <p:spTgt spid="13"/>
                                        </p:tgtEl>
                                      </p:cBhvr>
                                    </p:animEffect>
                                  </p:childTnLst>
                                </p:cTn>
                              </p:par>
                              <p:par>
                                <p:cTn id="56" presetID="22" presetClass="entr" presetSubtype="8" fill="hold" grpId="0" nodeType="withEffect">
                                  <p:stCondLst>
                                    <p:cond delay="4500"/>
                                  </p:stCondLst>
                                  <p:childTnLst>
                                    <p:set>
                                      <p:cBhvr>
                                        <p:cTn id="57" dur="1" fill="hold">
                                          <p:stCondLst>
                                            <p:cond delay="0"/>
                                          </p:stCondLst>
                                        </p:cTn>
                                        <p:tgtEl>
                                          <p:spTgt spid="12"/>
                                        </p:tgtEl>
                                        <p:attrNameLst>
                                          <p:attrName>style.visibility</p:attrName>
                                        </p:attrNameLst>
                                      </p:cBhvr>
                                      <p:to>
                                        <p:strVal val="visible"/>
                                      </p:to>
                                    </p:set>
                                    <p:animEffect transition="in" filter="wipe(left)">
                                      <p:cBhvr>
                                        <p:cTn id="58" dur="800"/>
                                        <p:tgtEl>
                                          <p:spTgt spid="12"/>
                                        </p:tgtEl>
                                      </p:cBhvr>
                                    </p:animEffect>
                                  </p:childTnLst>
                                </p:cTn>
                              </p:par>
                            </p:childTnLst>
                          </p:cTn>
                        </p:par>
                        <p:par>
                          <p:cTn id="59" fill="hold">
                            <p:stCondLst>
                              <p:cond delay="9100"/>
                            </p:stCondLst>
                            <p:childTnLst>
                              <p:par>
                                <p:cTn id="60" presetID="16" presetClass="entr" presetSubtype="37" fill="hold" grpId="0" nodeType="after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barn(outVertical)">
                                      <p:cBhvr>
                                        <p:cTn id="62"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P spid="16" grpId="0" animBg="1"/>
      <p:bldP spid="18" grpId="0" animBg="1"/>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 name="TextBox 19"/>
          <p:cNvSpPr txBox="1"/>
          <p:nvPr/>
        </p:nvSpPr>
        <p:spPr>
          <a:xfrm>
            <a:off x="4355976" y="879847"/>
            <a:ext cx="4104456" cy="3924151"/>
          </a:xfrm>
          <a:prstGeom prst="rect">
            <a:avLst/>
          </a:prstGeom>
          <a:noFill/>
        </p:spPr>
        <p:txBody>
          <a:bodyPr wrap="square" lIns="0" tIns="0" rIns="0" bIns="0" rtlCol="0">
            <a:spAutoFit/>
          </a:bodyPr>
          <a:lstStyle/>
          <a:p>
            <a:pPr algn="just">
              <a:lnSpc>
                <a:spcPct val="150000"/>
              </a:lnSpc>
            </a:pPr>
            <a:r>
              <a:rPr lang="zh-CN" altLang="en-US" sz="2000" b="1" dirty="0">
                <a:solidFill>
                  <a:schemeClr val="accent1"/>
                </a:solidFill>
                <a:latin typeface="微软雅黑" panose="020B0503020204020204" pitchFamily="34" charset="-122"/>
                <a:ea typeface="微软雅黑" panose="020B0503020204020204" pitchFamily="34" charset="-122"/>
              </a:rPr>
              <a:t>公司介绍</a:t>
            </a:r>
            <a:r>
              <a:rPr lang="zh-CN" altLang="en-US" sz="1200" b="1" dirty="0">
                <a:solidFill>
                  <a:schemeClr val="accent1"/>
                </a:solidFill>
                <a:latin typeface="微软雅黑" panose="020B0503020204020204" pitchFamily="34" charset="-122"/>
                <a:ea typeface="微软雅黑" panose="020B0503020204020204" pitchFamily="34" charset="-122"/>
              </a:rPr>
              <a:t>（上海云合投资管理有限公司）</a:t>
            </a:r>
            <a:endParaRPr lang="en-US" altLang="zh-CN" sz="1200" b="1" dirty="0">
              <a:solidFill>
                <a:schemeClr val="accent1"/>
              </a:solidFill>
              <a:latin typeface="微软雅黑" panose="020B0503020204020204" pitchFamily="34" charset="-122"/>
              <a:ea typeface="微软雅黑" panose="020B0503020204020204" pitchFamily="34" charset="-122"/>
            </a:endParaRPr>
          </a:p>
          <a:p>
            <a:pPr algn="just">
              <a:lnSpc>
                <a:spcPct val="150000"/>
              </a:lnSpc>
            </a:pPr>
            <a:br>
              <a:rPr lang="en-US" altLang="zh-CN" sz="1000" dirty="0">
                <a:solidFill>
                  <a:schemeClr val="accent1"/>
                </a:solidFill>
                <a:latin typeface="方正兰亭纤黑简体" pitchFamily="65" charset="-122"/>
                <a:ea typeface="方正兰亭纤黑简体" pitchFamily="65" charset="-122"/>
              </a:rPr>
            </a:br>
            <a:r>
              <a:rPr lang="zh-CN" altLang="en-US" sz="1000" b="1" dirty="0">
                <a:solidFill>
                  <a:schemeClr val="tx1">
                    <a:lumMod val="65000"/>
                    <a:lumOff val="35000"/>
                  </a:schemeClr>
                </a:solidFill>
                <a:latin typeface="微软雅黑" panose="020B0503020204020204" pitchFamily="34" charset="-122"/>
                <a:ea typeface="微软雅黑" panose="020B0503020204020204" pitchFamily="34" charset="-122"/>
              </a:rPr>
              <a:t>关于</a:t>
            </a:r>
            <a:r>
              <a:rPr lang="en-US" altLang="zh-CN" sz="1000" b="1" dirty="0">
                <a:solidFill>
                  <a:schemeClr val="tx1">
                    <a:lumMod val="65000"/>
                    <a:lumOff val="35000"/>
                  </a:schemeClr>
                </a:solidFill>
                <a:latin typeface="微软雅黑" panose="020B0503020204020204" pitchFamily="34" charset="-122"/>
                <a:ea typeface="微软雅黑" panose="020B0503020204020204" pitchFamily="34" charset="-122"/>
              </a:rPr>
              <a:t>TCT</a:t>
            </a:r>
            <a:r>
              <a:rPr lang="zh-CN" altLang="en-US" sz="1000" b="1"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rPr>
              <a:t>TCT Consulting</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是全球领先的云计算的企业管理软件提供商。 我们致力于为有多子公司的全球企业提供灵活、便捷、覆盖企业整个业务流程的解决方案，其的核心业务可以在一个单一的、完全集成</a:t>
            </a: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rPr>
              <a:t>ERP</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、财务、</a:t>
            </a: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rPr>
              <a:t>CRM</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rPr>
              <a:t>Ecommerce</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的平台上完整实现。我们解决方案提供的“实时仪表板”为不同角色的用户提供了一个友好的、可定制化的页面。</a:t>
            </a: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endParaRPr>
          </a:p>
          <a:p>
            <a:pPr algn="just">
              <a:lnSpc>
                <a:spcPct val="150000"/>
              </a:lnSpc>
            </a:pP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endParaRPr>
          </a:p>
          <a:p>
            <a:pPr algn="just">
              <a:lnSpc>
                <a:spcPct val="150000"/>
              </a:lnSpc>
            </a:pPr>
            <a:r>
              <a:rPr lang="zh-CN" altLang="en-US" sz="1000" b="1" dirty="0">
                <a:solidFill>
                  <a:schemeClr val="tx1">
                    <a:lumMod val="65000"/>
                    <a:lumOff val="35000"/>
                  </a:schemeClr>
                </a:solidFill>
                <a:latin typeface="微软雅黑" panose="020B0503020204020204" pitchFamily="34" charset="-122"/>
                <a:ea typeface="微软雅黑" panose="020B0503020204020204" pitchFamily="34" charset="-122"/>
              </a:rPr>
              <a:t>关于</a:t>
            </a:r>
            <a:r>
              <a:rPr lang="en-US" altLang="zh-CN" sz="1000" b="1" dirty="0" err="1">
                <a:solidFill>
                  <a:schemeClr val="tx1">
                    <a:lumMod val="65000"/>
                    <a:lumOff val="35000"/>
                  </a:schemeClr>
                </a:solidFill>
                <a:latin typeface="微软雅黑" panose="020B0503020204020204" pitchFamily="34" charset="-122"/>
                <a:ea typeface="微软雅黑" panose="020B0503020204020204" pitchFamily="34" charset="-122"/>
              </a:rPr>
              <a:t>Orderin</a:t>
            </a:r>
            <a:r>
              <a:rPr lang="zh-CN" altLang="en-US" sz="1000" b="1"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000" dirty="0" err="1">
                <a:solidFill>
                  <a:schemeClr val="tx1">
                    <a:lumMod val="65000"/>
                    <a:lumOff val="35000"/>
                  </a:schemeClr>
                </a:solidFill>
                <a:latin typeface="微软雅黑" panose="020B0503020204020204" pitchFamily="34" charset="-122"/>
                <a:ea typeface="微软雅黑" panose="020B0503020204020204" pitchFamily="34" charset="-122"/>
              </a:rPr>
              <a:t>Orderin</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是</a:t>
            </a: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rPr>
              <a:t>TCT</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自主研发的全渠道新零售云</a:t>
            </a:r>
            <a:r>
              <a:rPr lang="en-US" altLang="zh-CN" sz="1000">
                <a:solidFill>
                  <a:schemeClr val="tx1">
                    <a:lumMod val="65000"/>
                    <a:lumOff val="35000"/>
                  </a:schemeClr>
                </a:solidFill>
                <a:latin typeface="微软雅黑" panose="020B0503020204020204" pitchFamily="34" charset="-122"/>
                <a:ea typeface="微软雅黑" panose="020B0503020204020204" pitchFamily="34" charset="-122"/>
              </a:rPr>
              <a:t>SaaS</a:t>
            </a:r>
            <a:r>
              <a:rPr lang="zh-CN" altLang="en-US" sz="1000">
                <a:solidFill>
                  <a:schemeClr val="tx1">
                    <a:lumMod val="65000"/>
                    <a:lumOff val="35000"/>
                  </a:schemeClr>
                </a:solidFill>
                <a:latin typeface="微软雅黑" panose="020B0503020204020204" pitchFamily="34" charset="-122"/>
                <a:ea typeface="微软雅黑" panose="020B0503020204020204" pitchFamily="34" charset="-122"/>
              </a:rPr>
              <a:t>产品</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全方位触达消费者，从线下零售门店，智慧门店，多媒体展示设备与线上电商平台，社交平台，服务工具，营销推广为消费者提供流畅的交易体验，带动更多消费！实现一致性，提供无差别服务。全面数据共享包括商品信息，库存，会员消息等统一性和完整性，协助全渠道提供极致消费购物体验！全链路数据的高度共享，提供最优物流服务，共享云仓数据、全渠道订单、物流信息、对接第三方物流，提升物流效率，以最优路径满足客户最快物流需求！</a:t>
            </a: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1" name="标题 20"/>
          <p:cNvSpPr>
            <a:spLocks noGrp="1"/>
          </p:cNvSpPr>
          <p:nvPr>
            <p:ph type="title"/>
          </p:nvPr>
        </p:nvSpPr>
        <p:spPr/>
        <p:txBody>
          <a:bodyPr/>
          <a:lstStyle/>
          <a:p>
            <a:r>
              <a:rPr lang="zh-CN" altLang="en-US" dirty="0"/>
              <a:t>公司简介</a:t>
            </a:r>
          </a:p>
        </p:txBody>
      </p:sp>
      <p:sp>
        <p:nvSpPr>
          <p:cNvPr id="6" name="KSO_Shape"/>
          <p:cNvSpPr/>
          <p:nvPr/>
        </p:nvSpPr>
        <p:spPr bwMode="auto">
          <a:xfrm>
            <a:off x="264319" y="199473"/>
            <a:ext cx="279778" cy="19211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1">
              <a:lumMod val="40000"/>
              <a:lumOff val="60000"/>
            </a:schemeClr>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4097" y="1707654"/>
            <a:ext cx="3405004"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120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ppt_x"/>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团队介绍</a:t>
            </a:r>
          </a:p>
        </p:txBody>
      </p:sp>
      <p:sp>
        <p:nvSpPr>
          <p:cNvPr id="3" name="TextBox 2"/>
          <p:cNvSpPr txBox="1"/>
          <p:nvPr/>
        </p:nvSpPr>
        <p:spPr>
          <a:xfrm>
            <a:off x="3683380" y="2289258"/>
            <a:ext cx="4311270" cy="2333972"/>
          </a:xfrm>
          <a:prstGeom prst="rect">
            <a:avLst/>
          </a:prstGeom>
          <a:noFill/>
        </p:spPr>
        <p:txBody>
          <a:bodyPr wrap="square" lIns="0" tIns="0" rIns="0" bIns="0" rtlCol="0">
            <a:spAutoFit/>
          </a:bodyPr>
          <a:lstStyle/>
          <a:p>
            <a:pPr algn="just">
              <a:lnSpc>
                <a:spcPts val="1400"/>
              </a:lnSpc>
            </a:pPr>
            <a:r>
              <a:rPr lang="en-US" altLang="zh-CN" sz="900" dirty="0" err="1">
                <a:solidFill>
                  <a:schemeClr val="tx1">
                    <a:lumMod val="75000"/>
                    <a:lumOff val="25000"/>
                  </a:schemeClr>
                </a:solidFill>
                <a:latin typeface="微软雅黑" panose="020B0503020204020204" pitchFamily="34" charset="-122"/>
                <a:ea typeface="微软雅黑" panose="020B0503020204020204" pitchFamily="34" charset="-122"/>
              </a:rPr>
              <a:t>Orderin</a:t>
            </a: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的原创团队是一群电商行业的资深工作者，他们怀有梦想，敢于创新，不断推动电商行业的发展。</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a:lnSpc>
                <a:spcPts val="1400"/>
              </a:lnSpc>
            </a:pP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a:lnSpc>
                <a:spcPts val="1400"/>
              </a:lnSpc>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我们是一支专业的团队。我们的成员拥有多年的电商行业经验和信息安全专业技术背景，来自国内知名公司的一线骨干。</a:t>
            </a:r>
          </a:p>
          <a:p>
            <a:pPr algn="just">
              <a:lnSpc>
                <a:spcPts val="1400"/>
              </a:lnSpc>
            </a:pP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a:lnSpc>
                <a:spcPts val="1400"/>
              </a:lnSpc>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我们是一支年轻的团队。我们的平均年龄仅有</a:t>
            </a:r>
            <a:r>
              <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rPr>
              <a:t>28</a:t>
            </a: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岁，充满了朝气和创新精神。</a:t>
            </a:r>
          </a:p>
          <a:p>
            <a:pPr algn="just">
              <a:lnSpc>
                <a:spcPts val="1400"/>
              </a:lnSpc>
            </a:pP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a:lnSpc>
                <a:spcPts val="1400"/>
              </a:lnSpc>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我们是一支专注的团队。我们坚信，安全的品牌源自客户的信任。只有专注，才能做好安全。</a:t>
            </a:r>
          </a:p>
          <a:p>
            <a:pPr algn="just">
              <a:lnSpc>
                <a:spcPts val="1400"/>
              </a:lnSpc>
            </a:pP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a:lnSpc>
                <a:spcPts val="1400"/>
              </a:lnSpc>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我们是一支有梦想的团队。我们来自五湖四海，因为一个共同的梦想：做一家真正优秀的信息安全企业，为客户提供最可靠的电商服务。</a:t>
            </a:r>
          </a:p>
        </p:txBody>
      </p:sp>
      <p:sp>
        <p:nvSpPr>
          <p:cNvPr id="4" name="矩形 3"/>
          <p:cNvSpPr/>
          <p:nvPr/>
        </p:nvSpPr>
        <p:spPr>
          <a:xfrm>
            <a:off x="645881" y="1131590"/>
            <a:ext cx="2593340" cy="3462301"/>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612675" y="1078962"/>
            <a:ext cx="988604" cy="988604"/>
            <a:chOff x="2341107" y="1055984"/>
            <a:chExt cx="988604" cy="988604"/>
          </a:xfrm>
        </p:grpSpPr>
        <p:sp>
          <p:nvSpPr>
            <p:cNvPr id="6" name="椭圆 5"/>
            <p:cNvSpPr/>
            <p:nvPr/>
          </p:nvSpPr>
          <p:spPr>
            <a:xfrm>
              <a:off x="2341107" y="1055984"/>
              <a:ext cx="988604" cy="9886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8" name="TextBox 33"/>
            <p:cNvSpPr>
              <a:spLocks noChangeArrowheads="1"/>
            </p:cNvSpPr>
            <p:nvPr/>
          </p:nvSpPr>
          <p:spPr bwMode="auto">
            <a:xfrm>
              <a:off x="2411812" y="1334843"/>
              <a:ext cx="84719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2800" b="1" dirty="0">
                  <a:solidFill>
                    <a:schemeClr val="bg1"/>
                  </a:solidFill>
                  <a:latin typeface="微软雅黑" pitchFamily="34" charset="-122"/>
                  <a:ea typeface="微软雅黑" pitchFamily="34" charset="-122"/>
                </a:rPr>
                <a:t>专业</a:t>
              </a:r>
            </a:p>
          </p:txBody>
        </p:sp>
      </p:grpSp>
      <p:grpSp>
        <p:nvGrpSpPr>
          <p:cNvPr id="9" name="组合 8"/>
          <p:cNvGrpSpPr/>
          <p:nvPr/>
        </p:nvGrpSpPr>
        <p:grpSpPr>
          <a:xfrm>
            <a:off x="4769650" y="1078962"/>
            <a:ext cx="988604" cy="988604"/>
            <a:chOff x="3498082" y="1055984"/>
            <a:chExt cx="988604" cy="988604"/>
          </a:xfrm>
        </p:grpSpPr>
        <p:sp>
          <p:nvSpPr>
            <p:cNvPr id="10" name="椭圆 9"/>
            <p:cNvSpPr/>
            <p:nvPr/>
          </p:nvSpPr>
          <p:spPr>
            <a:xfrm>
              <a:off x="3498082" y="1055984"/>
              <a:ext cx="988604" cy="9886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1" name="TextBox 33"/>
            <p:cNvSpPr>
              <a:spLocks noChangeArrowheads="1"/>
            </p:cNvSpPr>
            <p:nvPr/>
          </p:nvSpPr>
          <p:spPr bwMode="auto">
            <a:xfrm>
              <a:off x="3602318" y="1334843"/>
              <a:ext cx="7801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2800" b="1" dirty="0">
                  <a:solidFill>
                    <a:schemeClr val="bg1"/>
                  </a:solidFill>
                  <a:latin typeface="微软雅黑" pitchFamily="34" charset="-122"/>
                  <a:ea typeface="微软雅黑" pitchFamily="34" charset="-122"/>
                </a:rPr>
                <a:t>年轻</a:t>
              </a:r>
            </a:p>
          </p:txBody>
        </p:sp>
      </p:grpSp>
      <p:grpSp>
        <p:nvGrpSpPr>
          <p:cNvPr id="14" name="组合 13"/>
          <p:cNvGrpSpPr/>
          <p:nvPr/>
        </p:nvGrpSpPr>
        <p:grpSpPr>
          <a:xfrm>
            <a:off x="5926625" y="1078962"/>
            <a:ext cx="988604" cy="988604"/>
            <a:chOff x="4655057" y="1055984"/>
            <a:chExt cx="988604" cy="988604"/>
          </a:xfrm>
        </p:grpSpPr>
        <p:sp>
          <p:nvSpPr>
            <p:cNvPr id="15" name="椭圆 14"/>
            <p:cNvSpPr/>
            <p:nvPr/>
          </p:nvSpPr>
          <p:spPr>
            <a:xfrm>
              <a:off x="4655057" y="1055984"/>
              <a:ext cx="988604" cy="98860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6" name="TextBox 33"/>
            <p:cNvSpPr>
              <a:spLocks noChangeArrowheads="1"/>
            </p:cNvSpPr>
            <p:nvPr/>
          </p:nvSpPr>
          <p:spPr bwMode="auto">
            <a:xfrm>
              <a:off x="4741647" y="1396398"/>
              <a:ext cx="81542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2000" b="1" dirty="0">
                  <a:solidFill>
                    <a:schemeClr val="bg1"/>
                  </a:solidFill>
                  <a:latin typeface="微软雅黑" pitchFamily="34" charset="-122"/>
                  <a:ea typeface="微软雅黑" pitchFamily="34" charset="-122"/>
                </a:rPr>
                <a:t>有梦想</a:t>
              </a:r>
            </a:p>
          </p:txBody>
        </p:sp>
      </p:grpSp>
      <p:grpSp>
        <p:nvGrpSpPr>
          <p:cNvPr id="19" name="组合 18"/>
          <p:cNvGrpSpPr/>
          <p:nvPr/>
        </p:nvGrpSpPr>
        <p:grpSpPr>
          <a:xfrm>
            <a:off x="7083599" y="1078962"/>
            <a:ext cx="988604" cy="988604"/>
            <a:chOff x="5812031" y="1055984"/>
            <a:chExt cx="988604" cy="988604"/>
          </a:xfrm>
        </p:grpSpPr>
        <p:sp>
          <p:nvSpPr>
            <p:cNvPr id="20" name="椭圆 19"/>
            <p:cNvSpPr/>
            <p:nvPr/>
          </p:nvSpPr>
          <p:spPr>
            <a:xfrm>
              <a:off x="5812031" y="1055984"/>
              <a:ext cx="988604" cy="9886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21" name="TextBox 33"/>
            <p:cNvSpPr>
              <a:spLocks noChangeArrowheads="1"/>
            </p:cNvSpPr>
            <p:nvPr/>
          </p:nvSpPr>
          <p:spPr bwMode="auto">
            <a:xfrm>
              <a:off x="6013961" y="1242510"/>
              <a:ext cx="58474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2000" dirty="0">
                  <a:solidFill>
                    <a:schemeClr val="bg1"/>
                  </a:solidFill>
                  <a:latin typeface="微软雅黑" pitchFamily="34" charset="-122"/>
                  <a:ea typeface="微软雅黑" pitchFamily="34" charset="-122"/>
                </a:rPr>
                <a:t>行动力强</a:t>
              </a:r>
            </a:p>
          </p:txBody>
        </p:sp>
      </p:grpSp>
      <p:sp>
        <p:nvSpPr>
          <p:cNvPr id="23" name="斜纹 22"/>
          <p:cNvSpPr/>
          <p:nvPr/>
        </p:nvSpPr>
        <p:spPr>
          <a:xfrm>
            <a:off x="607781" y="1100634"/>
            <a:ext cx="359773" cy="359773"/>
          </a:xfrm>
          <a:prstGeom prst="diagStrip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斜纹 23"/>
          <p:cNvSpPr/>
          <p:nvPr/>
        </p:nvSpPr>
        <p:spPr>
          <a:xfrm rot="10800000">
            <a:off x="2911232" y="4263457"/>
            <a:ext cx="359773" cy="359773"/>
          </a:xfrm>
          <a:prstGeom prst="diagStrip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KSO_Shape"/>
          <p:cNvSpPr/>
          <p:nvPr/>
        </p:nvSpPr>
        <p:spPr bwMode="auto">
          <a:xfrm>
            <a:off x="264319" y="199473"/>
            <a:ext cx="279778" cy="19211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1">
              <a:lumMod val="40000"/>
              <a:lumOff val="60000"/>
            </a:schemeClr>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31"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p:cTn id="11" dur="500" fill="hold"/>
                                        <p:tgtEl>
                                          <p:spTgt spid="23"/>
                                        </p:tgtEl>
                                        <p:attrNameLst>
                                          <p:attrName>ppt_w</p:attrName>
                                        </p:attrNameLst>
                                      </p:cBhvr>
                                      <p:tavLst>
                                        <p:tav tm="0">
                                          <p:val>
                                            <p:fltVal val="0"/>
                                          </p:val>
                                        </p:tav>
                                        <p:tav tm="100000">
                                          <p:val>
                                            <p:strVal val="#ppt_w"/>
                                          </p:val>
                                        </p:tav>
                                      </p:tavLst>
                                    </p:anim>
                                    <p:anim calcmode="lin" valueType="num">
                                      <p:cBhvr>
                                        <p:cTn id="12" dur="500" fill="hold"/>
                                        <p:tgtEl>
                                          <p:spTgt spid="23"/>
                                        </p:tgtEl>
                                        <p:attrNameLst>
                                          <p:attrName>ppt_h</p:attrName>
                                        </p:attrNameLst>
                                      </p:cBhvr>
                                      <p:tavLst>
                                        <p:tav tm="0">
                                          <p:val>
                                            <p:fltVal val="0"/>
                                          </p:val>
                                        </p:tav>
                                        <p:tav tm="100000">
                                          <p:val>
                                            <p:strVal val="#ppt_h"/>
                                          </p:val>
                                        </p:tav>
                                      </p:tavLst>
                                    </p:anim>
                                    <p:anim calcmode="lin" valueType="num">
                                      <p:cBhvr>
                                        <p:cTn id="13" dur="500" fill="hold"/>
                                        <p:tgtEl>
                                          <p:spTgt spid="23"/>
                                        </p:tgtEl>
                                        <p:attrNameLst>
                                          <p:attrName>style.rotation</p:attrName>
                                        </p:attrNameLst>
                                      </p:cBhvr>
                                      <p:tavLst>
                                        <p:tav tm="0">
                                          <p:val>
                                            <p:fltVal val="90"/>
                                          </p:val>
                                        </p:tav>
                                        <p:tav tm="100000">
                                          <p:val>
                                            <p:fltVal val="0"/>
                                          </p:val>
                                        </p:tav>
                                      </p:tavLst>
                                    </p:anim>
                                    <p:animEffect transition="in" filter="fade">
                                      <p:cBhvr>
                                        <p:cTn id="14" dur="500"/>
                                        <p:tgtEl>
                                          <p:spTgt spid="23"/>
                                        </p:tgtEl>
                                      </p:cBhvr>
                                    </p:animEffect>
                                  </p:childTnLst>
                                </p:cTn>
                              </p:par>
                              <p:par>
                                <p:cTn id="15" presetID="3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fltVal val="0"/>
                                          </p:val>
                                        </p:tav>
                                        <p:tav tm="100000">
                                          <p:val>
                                            <p:strVal val="#ppt_h"/>
                                          </p:val>
                                        </p:tav>
                                      </p:tavLst>
                                    </p:anim>
                                    <p:anim calcmode="lin" valueType="num">
                                      <p:cBhvr>
                                        <p:cTn id="19" dur="500" fill="hold"/>
                                        <p:tgtEl>
                                          <p:spTgt spid="24"/>
                                        </p:tgtEl>
                                        <p:attrNameLst>
                                          <p:attrName>style.rotation</p:attrName>
                                        </p:attrNameLst>
                                      </p:cBhvr>
                                      <p:tavLst>
                                        <p:tav tm="0">
                                          <p:val>
                                            <p:fltVal val="90"/>
                                          </p:val>
                                        </p:tav>
                                        <p:tav tm="100000">
                                          <p:val>
                                            <p:fltVal val="0"/>
                                          </p:val>
                                        </p:tav>
                                      </p:tavLst>
                                    </p:anim>
                                    <p:animEffect transition="in" filter="fade">
                                      <p:cBhvr>
                                        <p:cTn id="20" dur="500"/>
                                        <p:tgtEl>
                                          <p:spTgt spid="24"/>
                                        </p:tgtEl>
                                      </p:cBhvr>
                                    </p:animEffect>
                                  </p:childTnLst>
                                </p:cTn>
                              </p:par>
                            </p:childTnLst>
                          </p:cTn>
                        </p:par>
                        <p:par>
                          <p:cTn id="21" fill="hold">
                            <p:stCondLst>
                              <p:cond delay="1000"/>
                            </p:stCondLst>
                            <p:childTnLst>
                              <p:par>
                                <p:cTn id="22" presetID="52" presetClass="entr" presetSubtype="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Scale>
                                      <p:cBhvr>
                                        <p:cTn id="24" dur="6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600" decel="50000" fill="hold">
                                          <p:stCondLst>
                                            <p:cond delay="0"/>
                                          </p:stCondLst>
                                        </p:cTn>
                                        <p:tgtEl>
                                          <p:spTgt spid="5"/>
                                        </p:tgtEl>
                                        <p:attrNameLst>
                                          <p:attrName>ppt_x</p:attrName>
                                          <p:attrName>ppt_y</p:attrName>
                                        </p:attrNameLst>
                                      </p:cBhvr>
                                    </p:animMotion>
                                    <p:animEffect transition="in" filter="fade">
                                      <p:cBhvr>
                                        <p:cTn id="26" dur="600"/>
                                        <p:tgtEl>
                                          <p:spTgt spid="5"/>
                                        </p:tgtEl>
                                      </p:cBhvr>
                                    </p:animEffect>
                                  </p:childTnLst>
                                </p:cTn>
                              </p:par>
                              <p:par>
                                <p:cTn id="27" presetID="52" presetClass="entr" presetSubtype="0" fill="hold" nodeType="withEffect">
                                  <p:stCondLst>
                                    <p:cond delay="300"/>
                                  </p:stCondLst>
                                  <p:childTnLst>
                                    <p:set>
                                      <p:cBhvr>
                                        <p:cTn id="28" dur="1" fill="hold">
                                          <p:stCondLst>
                                            <p:cond delay="0"/>
                                          </p:stCondLst>
                                        </p:cTn>
                                        <p:tgtEl>
                                          <p:spTgt spid="9"/>
                                        </p:tgtEl>
                                        <p:attrNameLst>
                                          <p:attrName>style.visibility</p:attrName>
                                        </p:attrNameLst>
                                      </p:cBhvr>
                                      <p:to>
                                        <p:strVal val="visible"/>
                                      </p:to>
                                    </p:set>
                                    <p:animScale>
                                      <p:cBhvr>
                                        <p:cTn id="29" dur="6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0" dur="600" decel="50000" fill="hold">
                                          <p:stCondLst>
                                            <p:cond delay="0"/>
                                          </p:stCondLst>
                                        </p:cTn>
                                        <p:tgtEl>
                                          <p:spTgt spid="9"/>
                                        </p:tgtEl>
                                        <p:attrNameLst>
                                          <p:attrName>ppt_x</p:attrName>
                                          <p:attrName>ppt_y</p:attrName>
                                        </p:attrNameLst>
                                      </p:cBhvr>
                                    </p:animMotion>
                                    <p:animEffect transition="in" filter="fade">
                                      <p:cBhvr>
                                        <p:cTn id="31" dur="600"/>
                                        <p:tgtEl>
                                          <p:spTgt spid="9"/>
                                        </p:tgtEl>
                                      </p:cBhvr>
                                    </p:animEffect>
                                  </p:childTnLst>
                                </p:cTn>
                              </p:par>
                              <p:par>
                                <p:cTn id="32" presetID="52" presetClass="entr" presetSubtype="0" fill="hold" nodeType="withEffect">
                                  <p:stCondLst>
                                    <p:cond delay="600"/>
                                  </p:stCondLst>
                                  <p:childTnLst>
                                    <p:set>
                                      <p:cBhvr>
                                        <p:cTn id="33" dur="1" fill="hold">
                                          <p:stCondLst>
                                            <p:cond delay="0"/>
                                          </p:stCondLst>
                                        </p:cTn>
                                        <p:tgtEl>
                                          <p:spTgt spid="14"/>
                                        </p:tgtEl>
                                        <p:attrNameLst>
                                          <p:attrName>style.visibility</p:attrName>
                                        </p:attrNameLst>
                                      </p:cBhvr>
                                      <p:to>
                                        <p:strVal val="visible"/>
                                      </p:to>
                                    </p:set>
                                    <p:animScale>
                                      <p:cBhvr>
                                        <p:cTn id="34" dur="6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600" decel="50000" fill="hold">
                                          <p:stCondLst>
                                            <p:cond delay="0"/>
                                          </p:stCondLst>
                                        </p:cTn>
                                        <p:tgtEl>
                                          <p:spTgt spid="14"/>
                                        </p:tgtEl>
                                        <p:attrNameLst>
                                          <p:attrName>ppt_x</p:attrName>
                                          <p:attrName>ppt_y</p:attrName>
                                        </p:attrNameLst>
                                      </p:cBhvr>
                                    </p:animMotion>
                                    <p:animEffect transition="in" filter="fade">
                                      <p:cBhvr>
                                        <p:cTn id="36" dur="600"/>
                                        <p:tgtEl>
                                          <p:spTgt spid="14"/>
                                        </p:tgtEl>
                                      </p:cBhvr>
                                    </p:animEffect>
                                  </p:childTnLst>
                                </p:cTn>
                              </p:par>
                              <p:par>
                                <p:cTn id="37" presetID="52" presetClass="entr" presetSubtype="0" fill="hold" nodeType="withEffect">
                                  <p:stCondLst>
                                    <p:cond delay="900"/>
                                  </p:stCondLst>
                                  <p:childTnLst>
                                    <p:set>
                                      <p:cBhvr>
                                        <p:cTn id="38" dur="1" fill="hold">
                                          <p:stCondLst>
                                            <p:cond delay="0"/>
                                          </p:stCondLst>
                                        </p:cTn>
                                        <p:tgtEl>
                                          <p:spTgt spid="19"/>
                                        </p:tgtEl>
                                        <p:attrNameLst>
                                          <p:attrName>style.visibility</p:attrName>
                                        </p:attrNameLst>
                                      </p:cBhvr>
                                      <p:to>
                                        <p:strVal val="visible"/>
                                      </p:to>
                                    </p:set>
                                    <p:animScale>
                                      <p:cBhvr>
                                        <p:cTn id="39" dur="6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0" dur="600" decel="50000" fill="hold">
                                          <p:stCondLst>
                                            <p:cond delay="0"/>
                                          </p:stCondLst>
                                        </p:cTn>
                                        <p:tgtEl>
                                          <p:spTgt spid="19"/>
                                        </p:tgtEl>
                                        <p:attrNameLst>
                                          <p:attrName>ppt_x</p:attrName>
                                          <p:attrName>ppt_y</p:attrName>
                                        </p:attrNameLst>
                                      </p:cBhvr>
                                    </p:animMotion>
                                    <p:animEffect transition="in" filter="fade">
                                      <p:cBhvr>
                                        <p:cTn id="41" dur="600"/>
                                        <p:tgtEl>
                                          <p:spTgt spid="19"/>
                                        </p:tgtEl>
                                      </p:cBhvr>
                                    </p:animEffect>
                                  </p:childTnLst>
                                </p:cTn>
                              </p:par>
                            </p:childTnLst>
                          </p:cTn>
                        </p:par>
                        <p:par>
                          <p:cTn id="42" fill="hold">
                            <p:stCondLst>
                              <p:cond delay="2500"/>
                            </p:stCondLst>
                            <p:childTnLst>
                              <p:par>
                                <p:cTn id="43" presetID="2" presetClass="entr" presetSubtype="2" fill="hold" grpId="0" nodeType="afterEffect">
                                  <p:stCondLst>
                                    <p:cond delay="0"/>
                                  </p:stCondLst>
                                  <p:childTnLst>
                                    <p:set>
                                      <p:cBhvr>
                                        <p:cTn id="44" dur="1" fill="hold">
                                          <p:stCondLst>
                                            <p:cond delay="0"/>
                                          </p:stCondLst>
                                        </p:cTn>
                                        <p:tgtEl>
                                          <p:spTgt spid="3">
                                            <p:txEl>
                                              <p:pRg st="0" end="0"/>
                                            </p:txEl>
                                          </p:spTgt>
                                        </p:tgtEl>
                                        <p:attrNameLst>
                                          <p:attrName>style.visibility</p:attrName>
                                        </p:attrNameLst>
                                      </p:cBhvr>
                                      <p:to>
                                        <p:strVal val="visible"/>
                                      </p:to>
                                    </p:set>
                                    <p:anim calcmode="lin" valueType="num">
                                      <p:cBhvr additive="base">
                                        <p:cTn id="45" dur="1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46" dur="1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grpId="0" nodeType="clickEffect">
                                  <p:stCondLst>
                                    <p:cond delay="0"/>
                                  </p:stCondLst>
                                  <p:childTnLst>
                                    <p:set>
                                      <p:cBhvr>
                                        <p:cTn id="50" dur="1" fill="hold">
                                          <p:stCondLst>
                                            <p:cond delay="0"/>
                                          </p:stCondLst>
                                        </p:cTn>
                                        <p:tgtEl>
                                          <p:spTgt spid="3">
                                            <p:txEl>
                                              <p:pRg st="2" end="2"/>
                                            </p:txEl>
                                          </p:spTgt>
                                        </p:tgtEl>
                                        <p:attrNameLst>
                                          <p:attrName>style.visibility</p:attrName>
                                        </p:attrNameLst>
                                      </p:cBhvr>
                                      <p:to>
                                        <p:strVal val="visible"/>
                                      </p:to>
                                    </p:set>
                                    <p:anim calcmode="lin" valueType="num">
                                      <p:cBhvr additive="base">
                                        <p:cTn id="51" dur="1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52" dur="1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53" fill="hold">
                            <p:stCondLst>
                              <p:cond delay="100"/>
                            </p:stCondLst>
                            <p:childTnLst>
                              <p:par>
                                <p:cTn id="54" presetID="2" presetClass="entr" presetSubtype="2" fill="hold" grpId="0" nodeType="afterEffect">
                                  <p:stCondLst>
                                    <p:cond delay="0"/>
                                  </p:stCondLst>
                                  <p:childTnLst>
                                    <p:set>
                                      <p:cBhvr>
                                        <p:cTn id="55" dur="1" fill="hold">
                                          <p:stCondLst>
                                            <p:cond delay="0"/>
                                          </p:stCondLst>
                                        </p:cTn>
                                        <p:tgtEl>
                                          <p:spTgt spid="3">
                                            <p:txEl>
                                              <p:pRg st="4" end="4"/>
                                            </p:txEl>
                                          </p:spTgt>
                                        </p:tgtEl>
                                        <p:attrNameLst>
                                          <p:attrName>style.visibility</p:attrName>
                                        </p:attrNameLst>
                                      </p:cBhvr>
                                      <p:to>
                                        <p:strVal val="visible"/>
                                      </p:to>
                                    </p:set>
                                    <p:anim calcmode="lin" valueType="num">
                                      <p:cBhvr additive="base">
                                        <p:cTn id="56" dur="1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57" dur="1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par>
                          <p:cTn id="58" fill="hold">
                            <p:stCondLst>
                              <p:cond delay="200"/>
                            </p:stCondLst>
                            <p:childTnLst>
                              <p:par>
                                <p:cTn id="59" presetID="2" presetClass="entr" presetSubtype="2" fill="hold" grpId="0" nodeType="afterEffect">
                                  <p:stCondLst>
                                    <p:cond delay="0"/>
                                  </p:stCondLst>
                                  <p:childTnLst>
                                    <p:set>
                                      <p:cBhvr>
                                        <p:cTn id="60" dur="1" fill="hold">
                                          <p:stCondLst>
                                            <p:cond delay="0"/>
                                          </p:stCondLst>
                                        </p:cTn>
                                        <p:tgtEl>
                                          <p:spTgt spid="3">
                                            <p:txEl>
                                              <p:pRg st="6" end="6"/>
                                            </p:txEl>
                                          </p:spTgt>
                                        </p:tgtEl>
                                        <p:attrNameLst>
                                          <p:attrName>style.visibility</p:attrName>
                                        </p:attrNameLst>
                                      </p:cBhvr>
                                      <p:to>
                                        <p:strVal val="visible"/>
                                      </p:to>
                                    </p:set>
                                    <p:anim calcmode="lin" valueType="num">
                                      <p:cBhvr additive="base">
                                        <p:cTn id="61" dur="1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62" dur="1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par>
                          <p:cTn id="63" fill="hold">
                            <p:stCondLst>
                              <p:cond delay="300"/>
                            </p:stCondLst>
                            <p:childTnLst>
                              <p:par>
                                <p:cTn id="64" presetID="2" presetClass="entr" presetSubtype="2" fill="hold" grpId="0" nodeType="afterEffect">
                                  <p:stCondLst>
                                    <p:cond delay="0"/>
                                  </p:stCondLst>
                                  <p:childTnLst>
                                    <p:set>
                                      <p:cBhvr>
                                        <p:cTn id="65" dur="1" fill="hold">
                                          <p:stCondLst>
                                            <p:cond delay="0"/>
                                          </p:stCondLst>
                                        </p:cTn>
                                        <p:tgtEl>
                                          <p:spTgt spid="3">
                                            <p:txEl>
                                              <p:pRg st="8" end="8"/>
                                            </p:txEl>
                                          </p:spTgt>
                                        </p:tgtEl>
                                        <p:attrNameLst>
                                          <p:attrName>style.visibility</p:attrName>
                                        </p:attrNameLst>
                                      </p:cBhvr>
                                      <p:to>
                                        <p:strVal val="visible"/>
                                      </p:to>
                                    </p:set>
                                    <p:anim calcmode="lin" valueType="num">
                                      <p:cBhvr additive="base">
                                        <p:cTn id="66" dur="100" fill="hold"/>
                                        <p:tgtEl>
                                          <p:spTgt spid="3">
                                            <p:txEl>
                                              <p:pRg st="8" end="8"/>
                                            </p:txEl>
                                          </p:spTgt>
                                        </p:tgtEl>
                                        <p:attrNameLst>
                                          <p:attrName>ppt_x</p:attrName>
                                        </p:attrNameLst>
                                      </p:cBhvr>
                                      <p:tavLst>
                                        <p:tav tm="0">
                                          <p:val>
                                            <p:strVal val="1+#ppt_w/2"/>
                                          </p:val>
                                        </p:tav>
                                        <p:tav tm="100000">
                                          <p:val>
                                            <p:strVal val="#ppt_x"/>
                                          </p:val>
                                        </p:tav>
                                      </p:tavLst>
                                    </p:anim>
                                    <p:anim calcmode="lin" valueType="num">
                                      <p:cBhvr additive="base">
                                        <p:cTn id="67" dur="1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23" grpId="0" animBg="1"/>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252520" cy="5143500"/>
          </a:xfrm>
          <a:prstGeom prst="rect">
            <a:avLst/>
          </a:prstGeom>
        </p:spPr>
      </p:pic>
      <p:sp>
        <p:nvSpPr>
          <p:cNvPr id="12" name="矩形 5"/>
          <p:cNvSpPr/>
          <p:nvPr/>
        </p:nvSpPr>
        <p:spPr>
          <a:xfrm>
            <a:off x="784" y="2211710"/>
            <a:ext cx="9144000"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9"/>
          <p:cNvSpPr txBox="1"/>
          <p:nvPr/>
        </p:nvSpPr>
        <p:spPr>
          <a:xfrm>
            <a:off x="2851151" y="2944120"/>
            <a:ext cx="3441700" cy="623248"/>
          </a:xfrm>
          <a:prstGeom prst="rect">
            <a:avLst/>
          </a:prstGeom>
          <a:noFill/>
        </p:spPr>
        <p:txBody>
          <a:bodyPr wrap="square" lIns="68580" tIns="34290" rIns="68580" bIns="34290" rtlCol="0">
            <a:spAutoFit/>
          </a:bodyPr>
          <a:lstStyle/>
          <a:p>
            <a:pPr marL="0" lvl="1" algn="ctr"/>
            <a:r>
              <a:rPr lang="zh-CN" altLang="en-US" sz="3600" b="1" spc="300" dirty="0">
                <a:solidFill>
                  <a:schemeClr val="bg1"/>
                </a:solidFill>
                <a:latin typeface="微软雅黑" panose="020B0503020204020204" pitchFamily="34" charset="-122"/>
                <a:ea typeface="微软雅黑" panose="020B0503020204020204" pitchFamily="34" charset="-122"/>
              </a:rPr>
              <a:t>我们要做什么</a:t>
            </a:r>
          </a:p>
        </p:txBody>
      </p:sp>
      <p:sp>
        <p:nvSpPr>
          <p:cNvPr id="21" name="Freeform 5"/>
          <p:cNvSpPr/>
          <p:nvPr/>
        </p:nvSpPr>
        <p:spPr bwMode="auto">
          <a:xfrm>
            <a:off x="3901440" y="1607124"/>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6"/>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23" name="文本框 9"/>
          <p:cNvSpPr txBox="1"/>
          <p:nvPr/>
        </p:nvSpPr>
        <p:spPr>
          <a:xfrm>
            <a:off x="4184787" y="3640058"/>
            <a:ext cx="1167799" cy="153888"/>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000" dirty="0">
                <a:solidFill>
                  <a:schemeClr val="bg1"/>
                </a:solidFill>
                <a:latin typeface="微软雅黑" panose="020B0503020204020204" pitchFamily="34" charset="-122"/>
                <a:ea typeface="微软雅黑" panose="020B0503020204020204" pitchFamily="34" charset="-122"/>
              </a:rPr>
              <a:t>项目来源</a:t>
            </a:r>
          </a:p>
        </p:txBody>
      </p:sp>
      <p:sp>
        <p:nvSpPr>
          <p:cNvPr id="24" name="文本框 9"/>
          <p:cNvSpPr txBox="1"/>
          <p:nvPr/>
        </p:nvSpPr>
        <p:spPr>
          <a:xfrm>
            <a:off x="4184786" y="3864323"/>
            <a:ext cx="1167799" cy="153888"/>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000" dirty="0">
                <a:solidFill>
                  <a:schemeClr val="bg1"/>
                </a:solidFill>
                <a:latin typeface="微软雅黑" panose="020B0503020204020204" pitchFamily="34" charset="-122"/>
                <a:ea typeface="微软雅黑" panose="020B0503020204020204" pitchFamily="34" charset="-122"/>
              </a:rPr>
              <a:t>需求分析</a:t>
            </a:r>
          </a:p>
        </p:txBody>
      </p:sp>
      <p:sp>
        <p:nvSpPr>
          <p:cNvPr id="25" name="文本框 9"/>
          <p:cNvSpPr txBox="1"/>
          <p:nvPr/>
        </p:nvSpPr>
        <p:spPr>
          <a:xfrm>
            <a:off x="4184787" y="4088588"/>
            <a:ext cx="1167799" cy="153888"/>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000" dirty="0">
                <a:solidFill>
                  <a:schemeClr val="bg1"/>
                </a:solidFill>
                <a:latin typeface="微软雅黑" panose="020B0503020204020204" pitchFamily="34" charset="-122"/>
                <a:ea typeface="微软雅黑" panose="020B0503020204020204" pitchFamily="34" charset="-122"/>
              </a:rPr>
              <a:t>解决的问题</a:t>
            </a:r>
          </a:p>
        </p:txBody>
      </p:sp>
      <p:sp>
        <p:nvSpPr>
          <p:cNvPr id="28" name="KSO_Shape"/>
          <p:cNvSpPr>
            <a:spLocks noChangeAspect="1"/>
          </p:cNvSpPr>
          <p:nvPr/>
        </p:nvSpPr>
        <p:spPr bwMode="auto">
          <a:xfrm>
            <a:off x="4204360" y="1930393"/>
            <a:ext cx="725605" cy="61797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600" advClick="0" advTm="0">
        <p14:prism dir="u"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53" presetClass="entr" presetSubtype="528" fill="hold" grpId="0" nodeType="withEffect">
                                  <p:stCondLst>
                                    <p:cond delay="600"/>
                                  </p:stCondLst>
                                  <p:childTnLst>
                                    <p:set>
                                      <p:cBhvr>
                                        <p:cTn id="9" dur="1" fill="hold">
                                          <p:stCondLst>
                                            <p:cond delay="0"/>
                                          </p:stCondLst>
                                        </p:cTn>
                                        <p:tgtEl>
                                          <p:spTgt spid="21"/>
                                        </p:tgtEl>
                                        <p:attrNameLst>
                                          <p:attrName>style.visibility</p:attrName>
                                        </p:attrNameLst>
                                      </p:cBhvr>
                                      <p:to>
                                        <p:strVal val="visible"/>
                                      </p:to>
                                    </p:set>
                                    <p:anim calcmode="lin" valueType="num">
                                      <p:cBhvr>
                                        <p:cTn id="10" dur="500" fill="hold"/>
                                        <p:tgtEl>
                                          <p:spTgt spid="21"/>
                                        </p:tgtEl>
                                        <p:attrNameLst>
                                          <p:attrName>ppt_w</p:attrName>
                                        </p:attrNameLst>
                                      </p:cBhvr>
                                      <p:tavLst>
                                        <p:tav tm="0">
                                          <p:val>
                                            <p:fltVal val="0"/>
                                          </p:val>
                                        </p:tav>
                                        <p:tav tm="100000">
                                          <p:val>
                                            <p:strVal val="#ppt_w"/>
                                          </p:val>
                                        </p:tav>
                                      </p:tavLst>
                                    </p:anim>
                                    <p:anim calcmode="lin" valueType="num">
                                      <p:cBhvr>
                                        <p:cTn id="11" dur="500" fill="hold"/>
                                        <p:tgtEl>
                                          <p:spTgt spid="21"/>
                                        </p:tgtEl>
                                        <p:attrNameLst>
                                          <p:attrName>ppt_h</p:attrName>
                                        </p:attrNameLst>
                                      </p:cBhvr>
                                      <p:tavLst>
                                        <p:tav tm="0">
                                          <p:val>
                                            <p:fltVal val="0"/>
                                          </p:val>
                                        </p:tav>
                                        <p:tav tm="100000">
                                          <p:val>
                                            <p:strVal val="#ppt_h"/>
                                          </p:val>
                                        </p:tav>
                                      </p:tavLst>
                                    </p:anim>
                                    <p:animEffect transition="in" filter="fade">
                                      <p:cBhvr>
                                        <p:cTn id="12" dur="500"/>
                                        <p:tgtEl>
                                          <p:spTgt spid="21"/>
                                        </p:tgtEl>
                                      </p:cBhvr>
                                    </p:animEffect>
                                    <p:anim calcmode="lin" valueType="num">
                                      <p:cBhvr>
                                        <p:cTn id="13" dur="500" fill="hold"/>
                                        <p:tgtEl>
                                          <p:spTgt spid="21"/>
                                        </p:tgtEl>
                                        <p:attrNameLst>
                                          <p:attrName>ppt_x</p:attrName>
                                        </p:attrNameLst>
                                      </p:cBhvr>
                                      <p:tavLst>
                                        <p:tav tm="0">
                                          <p:val>
                                            <p:fltVal val="0.5"/>
                                          </p:val>
                                        </p:tav>
                                        <p:tav tm="100000">
                                          <p:val>
                                            <p:strVal val="#ppt_x"/>
                                          </p:val>
                                        </p:tav>
                                      </p:tavLst>
                                    </p:anim>
                                    <p:anim calcmode="lin" valueType="num">
                                      <p:cBhvr>
                                        <p:cTn id="14" dur="500" fill="hold"/>
                                        <p:tgtEl>
                                          <p:spTgt spid="21"/>
                                        </p:tgtEl>
                                        <p:attrNameLst>
                                          <p:attrName>ppt_y</p:attrName>
                                        </p:attrNameLst>
                                      </p:cBhvr>
                                      <p:tavLst>
                                        <p:tav tm="0">
                                          <p:val>
                                            <p:fltVal val="0.5"/>
                                          </p:val>
                                        </p:tav>
                                        <p:tav tm="100000">
                                          <p:val>
                                            <p:strVal val="#ppt_y"/>
                                          </p:val>
                                        </p:tav>
                                      </p:tavLst>
                                    </p:anim>
                                  </p:childTnLst>
                                </p:cTn>
                              </p:par>
                              <p:par>
                                <p:cTn id="15" presetID="53" presetClass="entr" presetSubtype="528" fill="hold" grpId="0" nodeType="withEffect">
                                  <p:stCondLst>
                                    <p:cond delay="600"/>
                                  </p:stCondLst>
                                  <p:childTnLst>
                                    <p:set>
                                      <p:cBhvr>
                                        <p:cTn id="16" dur="1" fill="hold">
                                          <p:stCondLst>
                                            <p:cond delay="0"/>
                                          </p:stCondLst>
                                        </p:cTn>
                                        <p:tgtEl>
                                          <p:spTgt spid="28"/>
                                        </p:tgtEl>
                                        <p:attrNameLst>
                                          <p:attrName>style.visibility</p:attrName>
                                        </p:attrNameLst>
                                      </p:cBhvr>
                                      <p:to>
                                        <p:strVal val="visible"/>
                                      </p:to>
                                    </p:set>
                                    <p:anim calcmode="lin" valueType="num">
                                      <p:cBhvr>
                                        <p:cTn id="17" dur="500" fill="hold"/>
                                        <p:tgtEl>
                                          <p:spTgt spid="28"/>
                                        </p:tgtEl>
                                        <p:attrNameLst>
                                          <p:attrName>ppt_w</p:attrName>
                                        </p:attrNameLst>
                                      </p:cBhvr>
                                      <p:tavLst>
                                        <p:tav tm="0">
                                          <p:val>
                                            <p:fltVal val="0"/>
                                          </p:val>
                                        </p:tav>
                                        <p:tav tm="100000">
                                          <p:val>
                                            <p:strVal val="#ppt_w"/>
                                          </p:val>
                                        </p:tav>
                                      </p:tavLst>
                                    </p:anim>
                                    <p:anim calcmode="lin" valueType="num">
                                      <p:cBhvr>
                                        <p:cTn id="18" dur="500" fill="hold"/>
                                        <p:tgtEl>
                                          <p:spTgt spid="28"/>
                                        </p:tgtEl>
                                        <p:attrNameLst>
                                          <p:attrName>ppt_h</p:attrName>
                                        </p:attrNameLst>
                                      </p:cBhvr>
                                      <p:tavLst>
                                        <p:tav tm="0">
                                          <p:val>
                                            <p:fltVal val="0"/>
                                          </p:val>
                                        </p:tav>
                                        <p:tav tm="100000">
                                          <p:val>
                                            <p:strVal val="#ppt_h"/>
                                          </p:val>
                                        </p:tav>
                                      </p:tavLst>
                                    </p:anim>
                                    <p:animEffect transition="in" filter="fade">
                                      <p:cBhvr>
                                        <p:cTn id="19" dur="500"/>
                                        <p:tgtEl>
                                          <p:spTgt spid="28"/>
                                        </p:tgtEl>
                                      </p:cBhvr>
                                    </p:animEffect>
                                    <p:anim calcmode="lin" valueType="num">
                                      <p:cBhvr>
                                        <p:cTn id="20" dur="500" fill="hold"/>
                                        <p:tgtEl>
                                          <p:spTgt spid="28"/>
                                        </p:tgtEl>
                                        <p:attrNameLst>
                                          <p:attrName>ppt_x</p:attrName>
                                        </p:attrNameLst>
                                      </p:cBhvr>
                                      <p:tavLst>
                                        <p:tav tm="0">
                                          <p:val>
                                            <p:fltVal val="0.5"/>
                                          </p:val>
                                        </p:tav>
                                        <p:tav tm="100000">
                                          <p:val>
                                            <p:strVal val="#ppt_x"/>
                                          </p:val>
                                        </p:tav>
                                      </p:tavLst>
                                    </p:anim>
                                    <p:anim calcmode="lin" valueType="num">
                                      <p:cBhvr>
                                        <p:cTn id="21" dur="500" fill="hold"/>
                                        <p:tgtEl>
                                          <p:spTgt spid="28"/>
                                        </p:tgtEl>
                                        <p:attrNameLst>
                                          <p:attrName>ppt_y</p:attrName>
                                        </p:attrNameLst>
                                      </p:cBhvr>
                                      <p:tavLst>
                                        <p:tav tm="0">
                                          <p:val>
                                            <p:fltVal val="0.5"/>
                                          </p:val>
                                        </p:tav>
                                        <p:tav tm="100000">
                                          <p:val>
                                            <p:strVal val="#ppt_y"/>
                                          </p:val>
                                        </p:tav>
                                      </p:tavLst>
                                    </p:anim>
                                  </p:childTnLst>
                                </p:cTn>
                              </p:par>
                            </p:childTnLst>
                          </p:cTn>
                        </p:par>
                        <p:par>
                          <p:cTn id="22" fill="hold">
                            <p:stCondLst>
                              <p:cond delay="500"/>
                            </p:stCondLst>
                            <p:childTnLst>
                              <p:par>
                                <p:cTn id="23" presetID="16" presetClass="entr" presetSubtype="21"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arn(inVertical)">
                                      <p:cBhvr>
                                        <p:cTn id="25" dur="500"/>
                                        <p:tgtEl>
                                          <p:spTgt spid="11"/>
                                        </p:tgtEl>
                                      </p:cBhvr>
                                    </p:animEffect>
                                  </p:childTnLst>
                                </p:cTn>
                              </p:par>
                            </p:childTnLst>
                          </p:cTn>
                        </p:par>
                        <p:par>
                          <p:cTn id="26" fill="hold">
                            <p:stCondLst>
                              <p:cond delay="1000"/>
                            </p:stCondLst>
                            <p:childTnLst>
                              <p:par>
                                <p:cTn id="27" presetID="2" presetClass="entr" presetSubtype="4" fill="hold" grpId="0" nodeType="after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20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500" fill="hold"/>
                                        <p:tgtEl>
                                          <p:spTgt spid="24"/>
                                        </p:tgtEl>
                                        <p:attrNameLst>
                                          <p:attrName>ppt_x</p:attrName>
                                        </p:attrNameLst>
                                      </p:cBhvr>
                                      <p:tavLst>
                                        <p:tav tm="0">
                                          <p:val>
                                            <p:strVal val="#ppt_x"/>
                                          </p:val>
                                        </p:tav>
                                        <p:tav tm="100000">
                                          <p:val>
                                            <p:strVal val="#ppt_x"/>
                                          </p:val>
                                        </p:tav>
                                      </p:tavLst>
                                    </p:anim>
                                    <p:anim calcmode="lin" valueType="num">
                                      <p:cBhvr additive="base">
                                        <p:cTn id="34" dur="500" fill="hold"/>
                                        <p:tgtEl>
                                          <p:spTgt spid="24"/>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40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p:bldP spid="21" grpId="0" animBg="1"/>
      <p:bldP spid="23" grpId="0"/>
      <p:bldP spid="24" grpId="0"/>
      <p:bldP spid="25" grpId="0"/>
      <p:bldP spid="28"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 name="Freeform 5"/>
          <p:cNvSpPr/>
          <p:nvPr/>
        </p:nvSpPr>
        <p:spPr bwMode="auto">
          <a:xfrm>
            <a:off x="697567" y="2052816"/>
            <a:ext cx="1538704" cy="138731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6"/>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2" name="标题 1"/>
          <p:cNvSpPr>
            <a:spLocks noGrp="1"/>
          </p:cNvSpPr>
          <p:nvPr>
            <p:ph type="title"/>
          </p:nvPr>
        </p:nvSpPr>
        <p:spPr/>
        <p:txBody>
          <a:bodyPr/>
          <a:lstStyle/>
          <a:p>
            <a:r>
              <a:rPr lang="zh-CN" altLang="en-US" dirty="0"/>
              <a:t>产品来源</a:t>
            </a:r>
          </a:p>
        </p:txBody>
      </p:sp>
      <p:sp>
        <p:nvSpPr>
          <p:cNvPr id="24" name="椭圆 22"/>
          <p:cNvSpPr/>
          <p:nvPr/>
        </p:nvSpPr>
        <p:spPr>
          <a:xfrm>
            <a:off x="2657061" y="1235232"/>
            <a:ext cx="3092394" cy="309350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2"/>
          <p:cNvSpPr/>
          <p:nvPr/>
        </p:nvSpPr>
        <p:spPr>
          <a:xfrm>
            <a:off x="2716696" y="1295695"/>
            <a:ext cx="2973124" cy="29725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5076056" y="1534128"/>
            <a:ext cx="504056" cy="504056"/>
            <a:chOff x="2769119" y="1848492"/>
            <a:chExt cx="504056" cy="504056"/>
          </a:xfrm>
        </p:grpSpPr>
        <p:sp>
          <p:nvSpPr>
            <p:cNvPr id="27" name="椭圆 26"/>
            <p:cNvSpPr/>
            <p:nvPr/>
          </p:nvSpPr>
          <p:spPr>
            <a:xfrm>
              <a:off x="2769119" y="1848492"/>
              <a:ext cx="504056" cy="5040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27"/>
            <p:cNvSpPr txBox="1"/>
            <p:nvPr/>
          </p:nvSpPr>
          <p:spPr>
            <a:xfrm>
              <a:off x="2808589" y="1931243"/>
              <a:ext cx="437940" cy="338554"/>
            </a:xfrm>
            <a:prstGeom prst="rect">
              <a:avLst/>
            </a:prstGeom>
            <a:noFill/>
          </p:spPr>
          <p:txBody>
            <a:bodyPr wrap="none" rtlCol="0">
              <a:spAutoFit/>
            </a:bodyPr>
            <a:lstStyle/>
            <a:p>
              <a:r>
                <a:rPr lang="en-US" altLang="zh-CN" sz="1600" b="1" dirty="0">
                  <a:solidFill>
                    <a:schemeClr val="bg1"/>
                  </a:solidFill>
                  <a:latin typeface="微软雅黑" panose="020B0503020204020204" pitchFamily="34" charset="-122"/>
                  <a:ea typeface="微软雅黑" panose="020B0503020204020204" pitchFamily="34" charset="-122"/>
                </a:rPr>
                <a:t>01</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5425521" y="2529957"/>
            <a:ext cx="504056" cy="504056"/>
            <a:chOff x="2471142" y="2586760"/>
            <a:chExt cx="504056" cy="504056"/>
          </a:xfrm>
        </p:grpSpPr>
        <p:sp>
          <p:nvSpPr>
            <p:cNvPr id="30" name="椭圆 29"/>
            <p:cNvSpPr/>
            <p:nvPr/>
          </p:nvSpPr>
          <p:spPr>
            <a:xfrm>
              <a:off x="2471142" y="2586760"/>
              <a:ext cx="504056" cy="50405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TextBox 30"/>
            <p:cNvSpPr txBox="1"/>
            <p:nvPr/>
          </p:nvSpPr>
          <p:spPr>
            <a:xfrm>
              <a:off x="2510612" y="2669511"/>
              <a:ext cx="437940" cy="338554"/>
            </a:xfrm>
            <a:prstGeom prst="rect">
              <a:avLst/>
            </a:prstGeom>
            <a:noFill/>
          </p:spPr>
          <p:txBody>
            <a:bodyPr wrap="none" rtlCol="0">
              <a:spAutoFit/>
            </a:bodyPr>
            <a:lstStyle/>
            <a:p>
              <a:r>
                <a:rPr lang="en-US" altLang="zh-CN" sz="1600" b="1" dirty="0">
                  <a:solidFill>
                    <a:schemeClr val="bg1"/>
                  </a:solidFill>
                  <a:latin typeface="微软雅黑" panose="020B0503020204020204" pitchFamily="34" charset="-122"/>
                  <a:ea typeface="微软雅黑" panose="020B0503020204020204" pitchFamily="34" charset="-122"/>
                </a:rPr>
                <a:t>02</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5076056" y="3509471"/>
            <a:ext cx="504056" cy="504056"/>
            <a:chOff x="2769119" y="3325028"/>
            <a:chExt cx="504056" cy="504056"/>
          </a:xfrm>
        </p:grpSpPr>
        <p:sp>
          <p:nvSpPr>
            <p:cNvPr id="35" name="椭圆 34"/>
            <p:cNvSpPr/>
            <p:nvPr/>
          </p:nvSpPr>
          <p:spPr>
            <a:xfrm>
              <a:off x="2769119" y="3325028"/>
              <a:ext cx="504056" cy="50405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TextBox 35"/>
            <p:cNvSpPr txBox="1"/>
            <p:nvPr/>
          </p:nvSpPr>
          <p:spPr>
            <a:xfrm>
              <a:off x="2808589" y="3407779"/>
              <a:ext cx="437940" cy="338554"/>
            </a:xfrm>
            <a:prstGeom prst="rect">
              <a:avLst/>
            </a:prstGeom>
            <a:noFill/>
          </p:spPr>
          <p:txBody>
            <a:bodyPr wrap="none" rtlCol="0">
              <a:spAutoFit/>
            </a:bodyPr>
            <a:lstStyle/>
            <a:p>
              <a:r>
                <a:rPr lang="en-US" altLang="zh-CN" sz="1600" b="1" dirty="0">
                  <a:solidFill>
                    <a:schemeClr val="bg1"/>
                  </a:solidFill>
                  <a:latin typeface="微软雅黑" panose="020B0503020204020204" pitchFamily="34" charset="-122"/>
                  <a:ea typeface="微软雅黑" panose="020B0503020204020204" pitchFamily="34" charset="-122"/>
                </a:rPr>
                <a:t>03</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cxnSp>
        <p:nvCxnSpPr>
          <p:cNvPr id="38" name="直接连接符 37"/>
          <p:cNvCxnSpPr/>
          <p:nvPr/>
        </p:nvCxnSpPr>
        <p:spPr>
          <a:xfrm>
            <a:off x="2178263" y="2759538"/>
            <a:ext cx="511928" cy="0"/>
          </a:xfrm>
          <a:prstGeom prst="line">
            <a:avLst/>
          </a:prstGeom>
          <a:ln w="12700">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873730" y="1507630"/>
            <a:ext cx="2200588" cy="944233"/>
          </a:xfrm>
          <a:prstGeom prst="rect">
            <a:avLst/>
          </a:prstGeom>
          <a:noFill/>
        </p:spPr>
        <p:txBody>
          <a:bodyPr wrap="square" lIns="0" tIns="0" rIns="0" bIns="0" rtlCol="0">
            <a:spAutoFit/>
          </a:bodyPr>
          <a:lstStyle/>
          <a:p>
            <a:pPr algn="just">
              <a:lnSpc>
                <a:spcPts val="1500"/>
              </a:lnSpc>
            </a:pPr>
            <a:r>
              <a:rPr lang="zh-CN" altLang="en-US" sz="1000" b="1" dirty="0">
                <a:latin typeface="微软雅黑" panose="020B0503020204020204" pitchFamily="34" charset="-122"/>
                <a:ea typeface="微软雅黑" panose="020B0503020204020204" pitchFamily="34" charset="-122"/>
              </a:rPr>
              <a:t>全面、全程、全线</a:t>
            </a:r>
            <a:endParaRPr lang="en-US" altLang="zh-CN" sz="1000" b="1" dirty="0">
              <a:latin typeface="微软雅黑" panose="020B0503020204020204" pitchFamily="34" charset="-122"/>
              <a:ea typeface="微软雅黑" panose="020B0503020204020204" pitchFamily="34" charset="-122"/>
            </a:endParaRPr>
          </a:p>
          <a:p>
            <a:pPr algn="just">
              <a:lnSpc>
                <a:spcPts val="1500"/>
              </a:lnSpc>
            </a:pPr>
            <a:r>
              <a:rPr lang="zh-CN" altLang="en-US" sz="1000" dirty="0">
                <a:latin typeface="微软雅黑" panose="020B0503020204020204" pitchFamily="34" charset="-122"/>
                <a:ea typeface="微软雅黑" panose="020B0503020204020204" pitchFamily="34" charset="-122"/>
              </a:rPr>
              <a:t>全渠道涵盖了实体渠道（自营店、加盟店）、电商渠道（自建</a:t>
            </a:r>
            <a:r>
              <a:rPr lang="en-US" altLang="zh-CN" sz="1000" dirty="0">
                <a:latin typeface="微软雅黑" panose="020B0503020204020204" pitchFamily="34" charset="-122"/>
                <a:ea typeface="微软雅黑" panose="020B0503020204020204" pitchFamily="34" charset="-122"/>
              </a:rPr>
              <a:t>B2C</a:t>
            </a:r>
            <a:r>
              <a:rPr lang="zh-CN" altLang="en-US" sz="1000" dirty="0">
                <a:latin typeface="微软雅黑" panose="020B0503020204020204" pitchFamily="34" charset="-122"/>
                <a:ea typeface="微软雅黑" panose="020B0503020204020204" pitchFamily="34" charset="-122"/>
              </a:rPr>
              <a:t>商城、进驻知名电商平台）以及移动商务渠道（官方手机商城、</a:t>
            </a:r>
            <a:r>
              <a:rPr lang="en-US" altLang="zh-CN" sz="1000" dirty="0">
                <a:latin typeface="微软雅黑" panose="020B0503020204020204" pitchFamily="34" charset="-122"/>
                <a:ea typeface="微软雅黑" panose="020B0503020204020204" pitchFamily="34" charset="-122"/>
              </a:rPr>
              <a:t>APP</a:t>
            </a:r>
            <a:r>
              <a:rPr lang="zh-CN" altLang="en-US" sz="1000" dirty="0">
                <a:latin typeface="微软雅黑" panose="020B0503020204020204" pitchFamily="34" charset="-122"/>
                <a:ea typeface="微软雅黑" panose="020B0503020204020204" pitchFamily="34" charset="-122"/>
              </a:rPr>
              <a:t>、微商城）。</a:t>
            </a:r>
            <a:endParaRPr lang="en-US" altLang="zh-CN" sz="1000" dirty="0">
              <a:latin typeface="微软雅黑" panose="020B0503020204020204" pitchFamily="34" charset="-122"/>
              <a:ea typeface="微软雅黑" panose="020B0503020204020204" pitchFamily="34" charset="-122"/>
            </a:endParaRPr>
          </a:p>
        </p:txBody>
      </p:sp>
      <p:sp>
        <p:nvSpPr>
          <p:cNvPr id="40" name="TextBox 39"/>
          <p:cNvSpPr txBox="1"/>
          <p:nvPr/>
        </p:nvSpPr>
        <p:spPr>
          <a:xfrm>
            <a:off x="6115829" y="2493445"/>
            <a:ext cx="2200588" cy="769441"/>
          </a:xfrm>
          <a:prstGeom prst="rect">
            <a:avLst/>
          </a:prstGeom>
          <a:noFill/>
        </p:spPr>
        <p:txBody>
          <a:bodyPr wrap="square" lIns="0" tIns="0" rIns="0" bIns="0" rtlCol="0">
            <a:spAutoFit/>
          </a:bodyPr>
          <a:lstStyle/>
          <a:p>
            <a:pPr algn="just">
              <a:lnSpc>
                <a:spcPts val="1500"/>
              </a:lnSpc>
            </a:pPr>
            <a:r>
              <a:rPr lang="zh-CN" altLang="en-US" sz="1000" b="1" dirty="0">
                <a:latin typeface="微软雅黑" panose="020B0503020204020204" pitchFamily="34" charset="-122"/>
                <a:ea typeface="微软雅黑" panose="020B0503020204020204" pitchFamily="34" charset="-122"/>
              </a:rPr>
              <a:t>提升效率、节省成本</a:t>
            </a:r>
            <a:endParaRPr lang="en-US" altLang="zh-CN" sz="1000" b="1" dirty="0">
              <a:latin typeface="微软雅黑" panose="020B0503020204020204" pitchFamily="34" charset="-122"/>
              <a:ea typeface="微软雅黑" panose="020B0503020204020204" pitchFamily="34" charset="-122"/>
            </a:endParaRPr>
          </a:p>
          <a:p>
            <a:pPr algn="just">
              <a:lnSpc>
                <a:spcPts val="1500"/>
              </a:lnSpc>
            </a:pPr>
            <a:r>
              <a:rPr lang="zh-CN" altLang="en-US" sz="1000" dirty="0">
                <a:latin typeface="微软雅黑" panose="020B0503020204020204" pitchFamily="34" charset="-122"/>
                <a:ea typeface="微软雅黑" panose="020B0503020204020204" pitchFamily="34" charset="-122"/>
              </a:rPr>
              <a:t>打破多渠道的分散导致的人力及管</a:t>
            </a:r>
            <a:endParaRPr lang="en-US" altLang="zh-CN" sz="1000" dirty="0">
              <a:latin typeface="微软雅黑" panose="020B0503020204020204" pitchFamily="34" charset="-122"/>
              <a:ea typeface="微软雅黑" panose="020B0503020204020204" pitchFamily="34" charset="-122"/>
            </a:endParaRPr>
          </a:p>
          <a:p>
            <a:pPr algn="just">
              <a:lnSpc>
                <a:spcPts val="1500"/>
              </a:lnSpc>
            </a:pPr>
            <a:r>
              <a:rPr lang="zh-CN" altLang="en-US" sz="1000" dirty="0">
                <a:latin typeface="微软雅黑" panose="020B0503020204020204" pitchFamily="34" charset="-122"/>
                <a:ea typeface="微软雅黑" panose="020B0503020204020204" pitchFamily="34" charset="-122"/>
              </a:rPr>
              <a:t>理成本上升的瓶颈，全渠道资源整合优化，线上线下会员管理体系的一体化。</a:t>
            </a:r>
            <a:endParaRPr lang="en-US" altLang="zh-CN" sz="1000" dirty="0">
              <a:latin typeface="微软雅黑" panose="020B0503020204020204" pitchFamily="34" charset="-122"/>
              <a:ea typeface="微软雅黑" panose="020B0503020204020204" pitchFamily="34" charset="-122"/>
            </a:endParaRPr>
          </a:p>
        </p:txBody>
      </p:sp>
      <p:sp>
        <p:nvSpPr>
          <p:cNvPr id="43" name="TextBox 42"/>
          <p:cNvSpPr txBox="1"/>
          <p:nvPr/>
        </p:nvSpPr>
        <p:spPr>
          <a:xfrm>
            <a:off x="5873730" y="3472958"/>
            <a:ext cx="2200588" cy="769441"/>
          </a:xfrm>
          <a:prstGeom prst="rect">
            <a:avLst/>
          </a:prstGeom>
          <a:noFill/>
        </p:spPr>
        <p:txBody>
          <a:bodyPr wrap="square" lIns="0" tIns="0" rIns="0" bIns="0" rtlCol="0">
            <a:spAutoFit/>
          </a:bodyPr>
          <a:lstStyle/>
          <a:p>
            <a:pPr algn="just">
              <a:lnSpc>
                <a:spcPts val="1500"/>
              </a:lnSpc>
            </a:pPr>
            <a:r>
              <a:rPr lang="zh-CN" altLang="en-US" sz="1000" b="1" dirty="0">
                <a:latin typeface="微软雅黑" panose="020B0503020204020204" pitchFamily="34" charset="-122"/>
                <a:ea typeface="微软雅黑" panose="020B0503020204020204" pitchFamily="34" charset="-122"/>
              </a:rPr>
              <a:t>全景数据库的建立</a:t>
            </a:r>
            <a:endParaRPr lang="en-US" altLang="zh-CN" sz="1000" b="1" dirty="0">
              <a:latin typeface="微软雅黑" panose="020B0503020204020204" pitchFamily="34" charset="-122"/>
              <a:ea typeface="微软雅黑" panose="020B0503020204020204" pitchFamily="34" charset="-122"/>
            </a:endParaRPr>
          </a:p>
          <a:p>
            <a:pPr algn="just">
              <a:lnSpc>
                <a:spcPts val="1500"/>
              </a:lnSpc>
            </a:pPr>
            <a:r>
              <a:rPr lang="zh-CN" altLang="en-US" sz="1000" dirty="0">
                <a:latin typeface="微软雅黑" panose="020B0503020204020204" pitchFamily="34" charset="-122"/>
                <a:ea typeface="微软雅黑" panose="020B0503020204020204" pitchFamily="34" charset="-122"/>
              </a:rPr>
              <a:t>全渠道运营模式更利于企业全程跟踪和积累消费者购买各环节的数据，每个商品通过什么渠道卖给什么样的消费者。</a:t>
            </a:r>
            <a:endParaRPr lang="en-US" altLang="zh-CN" sz="1000" dirty="0">
              <a:latin typeface="微软雅黑" panose="020B0503020204020204" pitchFamily="34" charset="-122"/>
              <a:ea typeface="微软雅黑" panose="020B0503020204020204" pitchFamily="34" charset="-122"/>
            </a:endParaRPr>
          </a:p>
        </p:txBody>
      </p:sp>
      <p:sp>
        <p:nvSpPr>
          <p:cNvPr id="46" name="TextBox 45"/>
          <p:cNvSpPr txBox="1"/>
          <p:nvPr/>
        </p:nvSpPr>
        <p:spPr>
          <a:xfrm>
            <a:off x="877222" y="2392991"/>
            <a:ext cx="1179395" cy="830997"/>
          </a:xfrm>
          <a:prstGeom prst="rect">
            <a:avLst/>
          </a:prstGeom>
          <a:noFill/>
        </p:spPr>
        <p:txBody>
          <a:bodyPr wrap="square" rtlCol="0">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来源及背景</a:t>
            </a:r>
          </a:p>
        </p:txBody>
      </p:sp>
      <p:sp>
        <p:nvSpPr>
          <p:cNvPr id="21" name="KSO_Shape"/>
          <p:cNvSpPr/>
          <p:nvPr/>
        </p:nvSpPr>
        <p:spPr bwMode="auto">
          <a:xfrm>
            <a:off x="251520" y="138559"/>
            <a:ext cx="310764" cy="264666"/>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accent1">
              <a:lumMod val="40000"/>
              <a:lumOff val="60000"/>
            </a:schemeClr>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22" name="TextBox 21"/>
          <p:cNvSpPr txBox="1"/>
          <p:nvPr/>
        </p:nvSpPr>
        <p:spPr>
          <a:xfrm>
            <a:off x="3203848" y="1951624"/>
            <a:ext cx="1872208" cy="1615827"/>
          </a:xfrm>
          <a:prstGeom prst="rect">
            <a:avLst/>
          </a:prstGeom>
          <a:noFill/>
        </p:spPr>
        <p:txBody>
          <a:bodyPr wrap="square" lIns="0" tIns="0" rIns="0" bIns="0" rtlCol="0">
            <a:spAutoFit/>
          </a:bodyPr>
          <a:lstStyle/>
          <a:p>
            <a:pPr algn="just">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如今的电子商务已经高速发展，多渠道的管理模式成本较高，以及无法实现数据统一管理，拥抱数据时代的挑战。</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20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ppt_w</p:attrName>
                                        </p:attrNameLst>
                                      </p:cBhvr>
                                      <p:tavLst>
                                        <p:tav tm="0">
                                          <p:val>
                                            <p:fltVal val="0"/>
                                          </p:val>
                                        </p:tav>
                                        <p:tav tm="100000">
                                          <p:val>
                                            <p:strVal val="#ppt_w"/>
                                          </p:val>
                                        </p:tav>
                                      </p:tavLst>
                                    </p:anim>
                                    <p:anim calcmode="lin" valueType="num">
                                      <p:cBhvr>
                                        <p:cTn id="8" dur="500" fill="hold"/>
                                        <p:tgtEl>
                                          <p:spTgt spid="46"/>
                                        </p:tgtEl>
                                        <p:attrNameLst>
                                          <p:attrName>ppt_h</p:attrName>
                                        </p:attrNameLst>
                                      </p:cBhvr>
                                      <p:tavLst>
                                        <p:tav tm="0">
                                          <p:val>
                                            <p:fltVal val="0"/>
                                          </p:val>
                                        </p:tav>
                                        <p:tav tm="100000">
                                          <p:val>
                                            <p:strVal val="#ppt_h"/>
                                          </p:val>
                                        </p:tav>
                                      </p:tavLst>
                                    </p:anim>
                                    <p:animEffect transition="in" filter="fade">
                                      <p:cBhvr>
                                        <p:cTn id="9" dur="500"/>
                                        <p:tgtEl>
                                          <p:spTgt spid="46"/>
                                        </p:tgtEl>
                                      </p:cBhvr>
                                    </p:animEffect>
                                    <p:anim calcmode="lin" valueType="num">
                                      <p:cBhvr>
                                        <p:cTn id="10" dur="500" fill="hold"/>
                                        <p:tgtEl>
                                          <p:spTgt spid="46"/>
                                        </p:tgtEl>
                                        <p:attrNameLst>
                                          <p:attrName>ppt_x</p:attrName>
                                        </p:attrNameLst>
                                      </p:cBhvr>
                                      <p:tavLst>
                                        <p:tav tm="0">
                                          <p:val>
                                            <p:fltVal val="0.5"/>
                                          </p:val>
                                        </p:tav>
                                        <p:tav tm="100000">
                                          <p:val>
                                            <p:strVal val="#ppt_x"/>
                                          </p:val>
                                        </p:tav>
                                      </p:tavLst>
                                    </p:anim>
                                    <p:anim calcmode="lin" valueType="num">
                                      <p:cBhvr>
                                        <p:cTn id="11" dur="500" fill="hold"/>
                                        <p:tgtEl>
                                          <p:spTgt spid="46"/>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33"/>
                                        </p:tgtEl>
                                        <p:attrNameLst>
                                          <p:attrName>style.visibility</p:attrName>
                                        </p:attrNameLst>
                                      </p:cBhvr>
                                      <p:to>
                                        <p:strVal val="visible"/>
                                      </p:to>
                                    </p:set>
                                    <p:anim calcmode="lin" valueType="num">
                                      <p:cBhvr>
                                        <p:cTn id="14" dur="500" fill="hold"/>
                                        <p:tgtEl>
                                          <p:spTgt spid="33"/>
                                        </p:tgtEl>
                                        <p:attrNameLst>
                                          <p:attrName>ppt_w</p:attrName>
                                        </p:attrNameLst>
                                      </p:cBhvr>
                                      <p:tavLst>
                                        <p:tav tm="0">
                                          <p:val>
                                            <p:fltVal val="0"/>
                                          </p:val>
                                        </p:tav>
                                        <p:tav tm="100000">
                                          <p:val>
                                            <p:strVal val="#ppt_w"/>
                                          </p:val>
                                        </p:tav>
                                      </p:tavLst>
                                    </p:anim>
                                    <p:anim calcmode="lin" valueType="num">
                                      <p:cBhvr>
                                        <p:cTn id="15" dur="500" fill="hold"/>
                                        <p:tgtEl>
                                          <p:spTgt spid="33"/>
                                        </p:tgtEl>
                                        <p:attrNameLst>
                                          <p:attrName>ppt_h</p:attrName>
                                        </p:attrNameLst>
                                      </p:cBhvr>
                                      <p:tavLst>
                                        <p:tav tm="0">
                                          <p:val>
                                            <p:fltVal val="0"/>
                                          </p:val>
                                        </p:tav>
                                        <p:tav tm="100000">
                                          <p:val>
                                            <p:strVal val="#ppt_h"/>
                                          </p:val>
                                        </p:tav>
                                      </p:tavLst>
                                    </p:anim>
                                    <p:animEffect transition="in" filter="fade">
                                      <p:cBhvr>
                                        <p:cTn id="16" dur="500"/>
                                        <p:tgtEl>
                                          <p:spTgt spid="33"/>
                                        </p:tgtEl>
                                      </p:cBhvr>
                                    </p:animEffect>
                                    <p:anim calcmode="lin" valueType="num">
                                      <p:cBhvr>
                                        <p:cTn id="17" dur="500" fill="hold"/>
                                        <p:tgtEl>
                                          <p:spTgt spid="33"/>
                                        </p:tgtEl>
                                        <p:attrNameLst>
                                          <p:attrName>ppt_x</p:attrName>
                                        </p:attrNameLst>
                                      </p:cBhvr>
                                      <p:tavLst>
                                        <p:tav tm="0">
                                          <p:val>
                                            <p:fltVal val="0.5"/>
                                          </p:val>
                                        </p:tav>
                                        <p:tav tm="100000">
                                          <p:val>
                                            <p:strVal val="#ppt_x"/>
                                          </p:val>
                                        </p:tav>
                                      </p:tavLst>
                                    </p:anim>
                                    <p:anim calcmode="lin" valueType="num">
                                      <p:cBhvr>
                                        <p:cTn id="18" dur="500" fill="hold"/>
                                        <p:tgtEl>
                                          <p:spTgt spid="33"/>
                                        </p:tgtEl>
                                        <p:attrNameLst>
                                          <p:attrName>ppt_y</p:attrName>
                                        </p:attrNameLst>
                                      </p:cBhvr>
                                      <p:tavLst>
                                        <p:tav tm="0">
                                          <p:val>
                                            <p:fltVal val="0.5"/>
                                          </p:val>
                                        </p:tav>
                                        <p:tav tm="100000">
                                          <p:val>
                                            <p:strVal val="#ppt_y"/>
                                          </p:val>
                                        </p:tav>
                                      </p:tavLst>
                                    </p:anim>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left)">
                                      <p:cBhvr>
                                        <p:cTn id="22" dur="500"/>
                                        <p:tgtEl>
                                          <p:spTgt spid="38"/>
                                        </p:tgtEl>
                                      </p:cBhvr>
                                    </p:animEffect>
                                  </p:childTnLst>
                                </p:cTn>
                              </p:par>
                            </p:childTnLst>
                          </p:cTn>
                        </p:par>
                        <p:par>
                          <p:cTn id="23" fill="hold">
                            <p:stCondLst>
                              <p:cond delay="1000"/>
                            </p:stCondLst>
                            <p:childTnLst>
                              <p:par>
                                <p:cTn id="24" presetID="53" presetClass="entr" presetSubtype="528" fill="hold" grpId="0" nodeType="after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p:cTn id="26" dur="500" fill="hold"/>
                                        <p:tgtEl>
                                          <p:spTgt spid="25"/>
                                        </p:tgtEl>
                                        <p:attrNameLst>
                                          <p:attrName>ppt_w</p:attrName>
                                        </p:attrNameLst>
                                      </p:cBhvr>
                                      <p:tavLst>
                                        <p:tav tm="0">
                                          <p:val>
                                            <p:fltVal val="0"/>
                                          </p:val>
                                        </p:tav>
                                        <p:tav tm="100000">
                                          <p:val>
                                            <p:strVal val="#ppt_w"/>
                                          </p:val>
                                        </p:tav>
                                      </p:tavLst>
                                    </p:anim>
                                    <p:anim calcmode="lin" valueType="num">
                                      <p:cBhvr>
                                        <p:cTn id="27" dur="500" fill="hold"/>
                                        <p:tgtEl>
                                          <p:spTgt spid="25"/>
                                        </p:tgtEl>
                                        <p:attrNameLst>
                                          <p:attrName>ppt_h</p:attrName>
                                        </p:attrNameLst>
                                      </p:cBhvr>
                                      <p:tavLst>
                                        <p:tav tm="0">
                                          <p:val>
                                            <p:fltVal val="0"/>
                                          </p:val>
                                        </p:tav>
                                        <p:tav tm="100000">
                                          <p:val>
                                            <p:strVal val="#ppt_h"/>
                                          </p:val>
                                        </p:tav>
                                      </p:tavLst>
                                    </p:anim>
                                    <p:animEffect transition="in" filter="fade">
                                      <p:cBhvr>
                                        <p:cTn id="28" dur="500"/>
                                        <p:tgtEl>
                                          <p:spTgt spid="25"/>
                                        </p:tgtEl>
                                      </p:cBhvr>
                                    </p:animEffect>
                                    <p:anim calcmode="lin" valueType="num">
                                      <p:cBhvr>
                                        <p:cTn id="29" dur="500" fill="hold"/>
                                        <p:tgtEl>
                                          <p:spTgt spid="25"/>
                                        </p:tgtEl>
                                        <p:attrNameLst>
                                          <p:attrName>ppt_x</p:attrName>
                                        </p:attrNameLst>
                                      </p:cBhvr>
                                      <p:tavLst>
                                        <p:tav tm="0">
                                          <p:val>
                                            <p:fltVal val="0.5"/>
                                          </p:val>
                                        </p:tav>
                                        <p:tav tm="100000">
                                          <p:val>
                                            <p:strVal val="#ppt_x"/>
                                          </p:val>
                                        </p:tav>
                                      </p:tavLst>
                                    </p:anim>
                                    <p:anim calcmode="lin" valueType="num">
                                      <p:cBhvr>
                                        <p:cTn id="30" dur="500" fill="hold"/>
                                        <p:tgtEl>
                                          <p:spTgt spid="25"/>
                                        </p:tgtEl>
                                        <p:attrNameLst>
                                          <p:attrName>ppt_y</p:attrName>
                                        </p:attrNameLst>
                                      </p:cBhvr>
                                      <p:tavLst>
                                        <p:tav tm="0">
                                          <p:val>
                                            <p:fltVal val="0.5"/>
                                          </p:val>
                                        </p:tav>
                                        <p:tav tm="100000">
                                          <p:val>
                                            <p:strVal val="#ppt_y"/>
                                          </p:val>
                                        </p:tav>
                                      </p:tavLst>
                                    </p:anim>
                                  </p:childTnLst>
                                </p:cTn>
                              </p:par>
                              <p:par>
                                <p:cTn id="31" presetID="53" presetClass="entr" presetSubtype="528"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p:cTn id="33" dur="500" fill="hold"/>
                                        <p:tgtEl>
                                          <p:spTgt spid="24"/>
                                        </p:tgtEl>
                                        <p:attrNameLst>
                                          <p:attrName>ppt_w</p:attrName>
                                        </p:attrNameLst>
                                      </p:cBhvr>
                                      <p:tavLst>
                                        <p:tav tm="0">
                                          <p:val>
                                            <p:fltVal val="0"/>
                                          </p:val>
                                        </p:tav>
                                        <p:tav tm="100000">
                                          <p:val>
                                            <p:strVal val="#ppt_w"/>
                                          </p:val>
                                        </p:tav>
                                      </p:tavLst>
                                    </p:anim>
                                    <p:anim calcmode="lin" valueType="num">
                                      <p:cBhvr>
                                        <p:cTn id="34" dur="500" fill="hold"/>
                                        <p:tgtEl>
                                          <p:spTgt spid="24"/>
                                        </p:tgtEl>
                                        <p:attrNameLst>
                                          <p:attrName>ppt_h</p:attrName>
                                        </p:attrNameLst>
                                      </p:cBhvr>
                                      <p:tavLst>
                                        <p:tav tm="0">
                                          <p:val>
                                            <p:fltVal val="0"/>
                                          </p:val>
                                        </p:tav>
                                        <p:tav tm="100000">
                                          <p:val>
                                            <p:strVal val="#ppt_h"/>
                                          </p:val>
                                        </p:tav>
                                      </p:tavLst>
                                    </p:anim>
                                    <p:animEffect transition="in" filter="fade">
                                      <p:cBhvr>
                                        <p:cTn id="35" dur="500"/>
                                        <p:tgtEl>
                                          <p:spTgt spid="24"/>
                                        </p:tgtEl>
                                      </p:cBhvr>
                                    </p:animEffect>
                                    <p:anim calcmode="lin" valueType="num">
                                      <p:cBhvr>
                                        <p:cTn id="36" dur="500" fill="hold"/>
                                        <p:tgtEl>
                                          <p:spTgt spid="24"/>
                                        </p:tgtEl>
                                        <p:attrNameLst>
                                          <p:attrName>ppt_x</p:attrName>
                                        </p:attrNameLst>
                                      </p:cBhvr>
                                      <p:tavLst>
                                        <p:tav tm="0">
                                          <p:val>
                                            <p:fltVal val="0.5"/>
                                          </p:val>
                                        </p:tav>
                                        <p:tav tm="100000">
                                          <p:val>
                                            <p:strVal val="#ppt_x"/>
                                          </p:val>
                                        </p:tav>
                                      </p:tavLst>
                                    </p:anim>
                                    <p:anim calcmode="lin" valueType="num">
                                      <p:cBhvr>
                                        <p:cTn id="37" dur="500" fill="hold"/>
                                        <p:tgtEl>
                                          <p:spTgt spid="24"/>
                                        </p:tgtEl>
                                        <p:attrNameLst>
                                          <p:attrName>ppt_y</p:attrName>
                                        </p:attrNameLst>
                                      </p:cBhvr>
                                      <p:tavLst>
                                        <p:tav tm="0">
                                          <p:val>
                                            <p:fltVal val="0.5"/>
                                          </p:val>
                                        </p:tav>
                                        <p:tav tm="100000">
                                          <p:val>
                                            <p:strVal val="#ppt_y"/>
                                          </p:val>
                                        </p:tav>
                                      </p:tavLst>
                                    </p:anim>
                                  </p:childTnLst>
                                </p:cTn>
                              </p:par>
                            </p:childTnLst>
                          </p:cTn>
                        </p:par>
                        <p:par>
                          <p:cTn id="38" fill="hold">
                            <p:stCondLst>
                              <p:cond delay="1500"/>
                            </p:stCondLst>
                            <p:childTnLst>
                              <p:par>
                                <p:cTn id="39" presetID="22" presetClass="entr" presetSubtype="8" fill="hold" grpId="0"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left)">
                                      <p:cBhvr>
                                        <p:cTn id="41" dur="300"/>
                                        <p:tgtEl>
                                          <p:spTgt spid="22"/>
                                        </p:tgtEl>
                                      </p:cBhvr>
                                    </p:animEffect>
                                  </p:childTnLst>
                                </p:cTn>
                              </p:par>
                            </p:childTnLst>
                          </p:cTn>
                        </p:par>
                        <p:par>
                          <p:cTn id="42" fill="hold">
                            <p:stCondLst>
                              <p:cond delay="2000"/>
                            </p:stCondLst>
                            <p:childTnLst>
                              <p:par>
                                <p:cTn id="43" presetID="53" presetClass="entr" presetSubtype="528" fill="hold" nodeType="after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p:cTn id="45" dur="500" fill="hold"/>
                                        <p:tgtEl>
                                          <p:spTgt spid="26"/>
                                        </p:tgtEl>
                                        <p:attrNameLst>
                                          <p:attrName>ppt_w</p:attrName>
                                        </p:attrNameLst>
                                      </p:cBhvr>
                                      <p:tavLst>
                                        <p:tav tm="0">
                                          <p:val>
                                            <p:fltVal val="0"/>
                                          </p:val>
                                        </p:tav>
                                        <p:tav tm="100000">
                                          <p:val>
                                            <p:strVal val="#ppt_w"/>
                                          </p:val>
                                        </p:tav>
                                      </p:tavLst>
                                    </p:anim>
                                    <p:anim calcmode="lin" valueType="num">
                                      <p:cBhvr>
                                        <p:cTn id="46" dur="500" fill="hold"/>
                                        <p:tgtEl>
                                          <p:spTgt spid="26"/>
                                        </p:tgtEl>
                                        <p:attrNameLst>
                                          <p:attrName>ppt_h</p:attrName>
                                        </p:attrNameLst>
                                      </p:cBhvr>
                                      <p:tavLst>
                                        <p:tav tm="0">
                                          <p:val>
                                            <p:fltVal val="0"/>
                                          </p:val>
                                        </p:tav>
                                        <p:tav tm="100000">
                                          <p:val>
                                            <p:strVal val="#ppt_h"/>
                                          </p:val>
                                        </p:tav>
                                      </p:tavLst>
                                    </p:anim>
                                    <p:animEffect transition="in" filter="fade">
                                      <p:cBhvr>
                                        <p:cTn id="47" dur="500"/>
                                        <p:tgtEl>
                                          <p:spTgt spid="26"/>
                                        </p:tgtEl>
                                      </p:cBhvr>
                                    </p:animEffect>
                                    <p:anim calcmode="lin" valueType="num">
                                      <p:cBhvr>
                                        <p:cTn id="48" dur="500" fill="hold"/>
                                        <p:tgtEl>
                                          <p:spTgt spid="26"/>
                                        </p:tgtEl>
                                        <p:attrNameLst>
                                          <p:attrName>ppt_x</p:attrName>
                                        </p:attrNameLst>
                                      </p:cBhvr>
                                      <p:tavLst>
                                        <p:tav tm="0">
                                          <p:val>
                                            <p:fltVal val="0.5"/>
                                          </p:val>
                                        </p:tav>
                                        <p:tav tm="100000">
                                          <p:val>
                                            <p:strVal val="#ppt_x"/>
                                          </p:val>
                                        </p:tav>
                                      </p:tavLst>
                                    </p:anim>
                                    <p:anim calcmode="lin" valueType="num">
                                      <p:cBhvr>
                                        <p:cTn id="49" dur="500" fill="hold"/>
                                        <p:tgtEl>
                                          <p:spTgt spid="26"/>
                                        </p:tgtEl>
                                        <p:attrNameLst>
                                          <p:attrName>ppt_y</p:attrName>
                                        </p:attrNameLst>
                                      </p:cBhvr>
                                      <p:tavLst>
                                        <p:tav tm="0">
                                          <p:val>
                                            <p:fltVal val="0.5"/>
                                          </p:val>
                                        </p:tav>
                                        <p:tav tm="100000">
                                          <p:val>
                                            <p:strVal val="#ppt_y"/>
                                          </p:val>
                                        </p:tav>
                                      </p:tavLst>
                                    </p:anim>
                                  </p:childTnLst>
                                </p:cTn>
                              </p:par>
                              <p:par>
                                <p:cTn id="50" presetID="53" presetClass="entr" presetSubtype="528" fill="hold" nodeType="withEffect">
                                  <p:stCondLst>
                                    <p:cond delay="200"/>
                                  </p:stCondLst>
                                  <p:childTnLst>
                                    <p:set>
                                      <p:cBhvr>
                                        <p:cTn id="51" dur="1" fill="hold">
                                          <p:stCondLst>
                                            <p:cond delay="0"/>
                                          </p:stCondLst>
                                        </p:cTn>
                                        <p:tgtEl>
                                          <p:spTgt spid="29"/>
                                        </p:tgtEl>
                                        <p:attrNameLst>
                                          <p:attrName>style.visibility</p:attrName>
                                        </p:attrNameLst>
                                      </p:cBhvr>
                                      <p:to>
                                        <p:strVal val="visible"/>
                                      </p:to>
                                    </p:set>
                                    <p:anim calcmode="lin" valueType="num">
                                      <p:cBhvr>
                                        <p:cTn id="52" dur="500" fill="hold"/>
                                        <p:tgtEl>
                                          <p:spTgt spid="29"/>
                                        </p:tgtEl>
                                        <p:attrNameLst>
                                          <p:attrName>ppt_w</p:attrName>
                                        </p:attrNameLst>
                                      </p:cBhvr>
                                      <p:tavLst>
                                        <p:tav tm="0">
                                          <p:val>
                                            <p:fltVal val="0"/>
                                          </p:val>
                                        </p:tav>
                                        <p:tav tm="100000">
                                          <p:val>
                                            <p:strVal val="#ppt_w"/>
                                          </p:val>
                                        </p:tav>
                                      </p:tavLst>
                                    </p:anim>
                                    <p:anim calcmode="lin" valueType="num">
                                      <p:cBhvr>
                                        <p:cTn id="53" dur="500" fill="hold"/>
                                        <p:tgtEl>
                                          <p:spTgt spid="29"/>
                                        </p:tgtEl>
                                        <p:attrNameLst>
                                          <p:attrName>ppt_h</p:attrName>
                                        </p:attrNameLst>
                                      </p:cBhvr>
                                      <p:tavLst>
                                        <p:tav tm="0">
                                          <p:val>
                                            <p:fltVal val="0"/>
                                          </p:val>
                                        </p:tav>
                                        <p:tav tm="100000">
                                          <p:val>
                                            <p:strVal val="#ppt_h"/>
                                          </p:val>
                                        </p:tav>
                                      </p:tavLst>
                                    </p:anim>
                                    <p:animEffect transition="in" filter="fade">
                                      <p:cBhvr>
                                        <p:cTn id="54" dur="500"/>
                                        <p:tgtEl>
                                          <p:spTgt spid="29"/>
                                        </p:tgtEl>
                                      </p:cBhvr>
                                    </p:animEffect>
                                    <p:anim calcmode="lin" valueType="num">
                                      <p:cBhvr>
                                        <p:cTn id="55" dur="500" fill="hold"/>
                                        <p:tgtEl>
                                          <p:spTgt spid="29"/>
                                        </p:tgtEl>
                                        <p:attrNameLst>
                                          <p:attrName>ppt_x</p:attrName>
                                        </p:attrNameLst>
                                      </p:cBhvr>
                                      <p:tavLst>
                                        <p:tav tm="0">
                                          <p:val>
                                            <p:fltVal val="0.5"/>
                                          </p:val>
                                        </p:tav>
                                        <p:tav tm="100000">
                                          <p:val>
                                            <p:strVal val="#ppt_x"/>
                                          </p:val>
                                        </p:tav>
                                      </p:tavLst>
                                    </p:anim>
                                    <p:anim calcmode="lin" valueType="num">
                                      <p:cBhvr>
                                        <p:cTn id="56" dur="500" fill="hold"/>
                                        <p:tgtEl>
                                          <p:spTgt spid="29"/>
                                        </p:tgtEl>
                                        <p:attrNameLst>
                                          <p:attrName>ppt_y</p:attrName>
                                        </p:attrNameLst>
                                      </p:cBhvr>
                                      <p:tavLst>
                                        <p:tav tm="0">
                                          <p:val>
                                            <p:fltVal val="0.5"/>
                                          </p:val>
                                        </p:tav>
                                        <p:tav tm="100000">
                                          <p:val>
                                            <p:strVal val="#ppt_y"/>
                                          </p:val>
                                        </p:tav>
                                      </p:tavLst>
                                    </p:anim>
                                  </p:childTnLst>
                                </p:cTn>
                              </p:par>
                              <p:par>
                                <p:cTn id="57" presetID="53" presetClass="entr" presetSubtype="528" fill="hold" nodeType="withEffect">
                                  <p:stCondLst>
                                    <p:cond delay="400"/>
                                  </p:stCondLst>
                                  <p:childTnLst>
                                    <p:set>
                                      <p:cBhvr>
                                        <p:cTn id="58" dur="1" fill="hold">
                                          <p:stCondLst>
                                            <p:cond delay="0"/>
                                          </p:stCondLst>
                                        </p:cTn>
                                        <p:tgtEl>
                                          <p:spTgt spid="32"/>
                                        </p:tgtEl>
                                        <p:attrNameLst>
                                          <p:attrName>style.visibility</p:attrName>
                                        </p:attrNameLst>
                                      </p:cBhvr>
                                      <p:to>
                                        <p:strVal val="visible"/>
                                      </p:to>
                                    </p:set>
                                    <p:anim calcmode="lin" valueType="num">
                                      <p:cBhvr>
                                        <p:cTn id="59" dur="500" fill="hold"/>
                                        <p:tgtEl>
                                          <p:spTgt spid="32"/>
                                        </p:tgtEl>
                                        <p:attrNameLst>
                                          <p:attrName>ppt_w</p:attrName>
                                        </p:attrNameLst>
                                      </p:cBhvr>
                                      <p:tavLst>
                                        <p:tav tm="0">
                                          <p:val>
                                            <p:fltVal val="0"/>
                                          </p:val>
                                        </p:tav>
                                        <p:tav tm="100000">
                                          <p:val>
                                            <p:strVal val="#ppt_w"/>
                                          </p:val>
                                        </p:tav>
                                      </p:tavLst>
                                    </p:anim>
                                    <p:anim calcmode="lin" valueType="num">
                                      <p:cBhvr>
                                        <p:cTn id="60" dur="500" fill="hold"/>
                                        <p:tgtEl>
                                          <p:spTgt spid="32"/>
                                        </p:tgtEl>
                                        <p:attrNameLst>
                                          <p:attrName>ppt_h</p:attrName>
                                        </p:attrNameLst>
                                      </p:cBhvr>
                                      <p:tavLst>
                                        <p:tav tm="0">
                                          <p:val>
                                            <p:fltVal val="0"/>
                                          </p:val>
                                        </p:tav>
                                        <p:tav tm="100000">
                                          <p:val>
                                            <p:strVal val="#ppt_h"/>
                                          </p:val>
                                        </p:tav>
                                      </p:tavLst>
                                    </p:anim>
                                    <p:animEffect transition="in" filter="fade">
                                      <p:cBhvr>
                                        <p:cTn id="61" dur="500"/>
                                        <p:tgtEl>
                                          <p:spTgt spid="32"/>
                                        </p:tgtEl>
                                      </p:cBhvr>
                                    </p:animEffect>
                                    <p:anim calcmode="lin" valueType="num">
                                      <p:cBhvr>
                                        <p:cTn id="62" dur="500" fill="hold"/>
                                        <p:tgtEl>
                                          <p:spTgt spid="32"/>
                                        </p:tgtEl>
                                        <p:attrNameLst>
                                          <p:attrName>ppt_x</p:attrName>
                                        </p:attrNameLst>
                                      </p:cBhvr>
                                      <p:tavLst>
                                        <p:tav tm="0">
                                          <p:val>
                                            <p:fltVal val="0.5"/>
                                          </p:val>
                                        </p:tav>
                                        <p:tav tm="100000">
                                          <p:val>
                                            <p:strVal val="#ppt_x"/>
                                          </p:val>
                                        </p:tav>
                                      </p:tavLst>
                                    </p:anim>
                                    <p:anim calcmode="lin" valueType="num">
                                      <p:cBhvr>
                                        <p:cTn id="63" dur="500" fill="hold"/>
                                        <p:tgtEl>
                                          <p:spTgt spid="32"/>
                                        </p:tgtEl>
                                        <p:attrNameLst>
                                          <p:attrName>ppt_y</p:attrName>
                                        </p:attrNameLst>
                                      </p:cBhvr>
                                      <p:tavLst>
                                        <p:tav tm="0">
                                          <p:val>
                                            <p:fltVal val="0.5"/>
                                          </p:val>
                                        </p:tav>
                                        <p:tav tm="100000">
                                          <p:val>
                                            <p:strVal val="#ppt_y"/>
                                          </p:val>
                                        </p:tav>
                                      </p:tavLst>
                                    </p:anim>
                                  </p:childTnLst>
                                </p:cTn>
                              </p:par>
                            </p:childTnLst>
                          </p:cTn>
                        </p:par>
                        <p:par>
                          <p:cTn id="64" fill="hold">
                            <p:stCondLst>
                              <p:cond delay="2500"/>
                            </p:stCondLst>
                            <p:childTnLst>
                              <p:par>
                                <p:cTn id="65" presetID="22" presetClass="entr" presetSubtype="8" fill="hold" grpId="0" nodeType="after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wipe(left)">
                                      <p:cBhvr>
                                        <p:cTn id="67" dur="300"/>
                                        <p:tgtEl>
                                          <p:spTgt spid="39"/>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40"/>
                                        </p:tgtEl>
                                        <p:attrNameLst>
                                          <p:attrName>style.visibility</p:attrName>
                                        </p:attrNameLst>
                                      </p:cBhvr>
                                      <p:to>
                                        <p:strVal val="visible"/>
                                      </p:to>
                                    </p:set>
                                    <p:animEffect transition="in" filter="wipe(left)">
                                      <p:cBhvr>
                                        <p:cTn id="70" dur="300"/>
                                        <p:tgtEl>
                                          <p:spTgt spid="40"/>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wipe(left)">
                                      <p:cBhvr>
                                        <p:cTn id="73" dur="3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4" grpId="0" animBg="1"/>
      <p:bldP spid="25" grpId="0" animBg="1"/>
      <p:bldP spid="39" grpId="0"/>
      <p:bldP spid="40" grpId="0"/>
      <p:bldP spid="43" grpId="0"/>
      <p:bldP spid="46" grpId="0"/>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需求分析</a:t>
            </a:r>
          </a:p>
        </p:txBody>
      </p:sp>
      <p:sp>
        <p:nvSpPr>
          <p:cNvPr id="3" name="椭圆 22"/>
          <p:cNvSpPr/>
          <p:nvPr/>
        </p:nvSpPr>
        <p:spPr>
          <a:xfrm>
            <a:off x="1298524" y="776883"/>
            <a:ext cx="1944572" cy="15841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1642132" y="1014973"/>
            <a:ext cx="1257356" cy="1107996"/>
          </a:xfrm>
          <a:prstGeom prst="rect">
            <a:avLst/>
          </a:prstGeom>
          <a:noFill/>
        </p:spPr>
        <p:txBody>
          <a:bodyPr wrap="square" lIns="0" tIns="0" rIns="0" bIns="0" rtlCol="0">
            <a:spAutoFit/>
          </a:bodyPr>
          <a:lstStyle/>
          <a:p>
            <a:pPr algn="ctr"/>
            <a:r>
              <a:rPr lang="zh-CN" altLang="en-US" sz="3600" b="1" dirty="0">
                <a:solidFill>
                  <a:schemeClr val="bg1"/>
                </a:solidFill>
                <a:latin typeface="微软雅黑" panose="020B0503020204020204" pitchFamily="34" charset="-122"/>
                <a:ea typeface="微软雅黑" panose="020B0503020204020204" pitchFamily="34" charset="-122"/>
              </a:rPr>
              <a:t>现实需求</a:t>
            </a:r>
          </a:p>
        </p:txBody>
      </p:sp>
      <p:cxnSp>
        <p:nvCxnSpPr>
          <p:cNvPr id="6" name="直接连接符 5"/>
          <p:cNvCxnSpPr/>
          <p:nvPr/>
        </p:nvCxnSpPr>
        <p:spPr>
          <a:xfrm>
            <a:off x="938484" y="2505075"/>
            <a:ext cx="2808312" cy="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938484" y="4305275"/>
            <a:ext cx="2808312" cy="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82500" y="2603080"/>
            <a:ext cx="2520280" cy="738664"/>
          </a:xfrm>
          <a:prstGeom prst="rect">
            <a:avLst/>
          </a:prstGeom>
          <a:noFill/>
        </p:spPr>
        <p:txBody>
          <a:bodyPr wrap="square" lIns="0" tIns="0" rIns="0" bIns="0" rtlCol="0">
            <a:spAutoFit/>
          </a:bodyPr>
          <a:lstStyle/>
          <a:p>
            <a:pPr algn="dist"/>
            <a:r>
              <a:rPr lang="zh-CN" altLang="en-US" sz="2400" b="1" dirty="0">
                <a:latin typeface="微软雅黑" panose="020B0503020204020204" pitchFamily="34" charset="-122"/>
                <a:ea typeface="微软雅黑" panose="020B0503020204020204" pitchFamily="34" charset="-122"/>
              </a:rPr>
              <a:t>产品所在传统行业存在的危机状况</a:t>
            </a:r>
          </a:p>
        </p:txBody>
      </p:sp>
      <p:sp>
        <p:nvSpPr>
          <p:cNvPr id="10" name="TextBox 9"/>
          <p:cNvSpPr txBox="1"/>
          <p:nvPr/>
        </p:nvSpPr>
        <p:spPr>
          <a:xfrm>
            <a:off x="1550552" y="3458016"/>
            <a:ext cx="1584176" cy="215444"/>
          </a:xfrm>
          <a:prstGeom prst="rect">
            <a:avLst/>
          </a:prstGeom>
          <a:noFill/>
        </p:spPr>
        <p:txBody>
          <a:bodyPr wrap="square" lIns="0" tIns="0" rIns="0" bIns="0" rtlCol="0">
            <a:spAutoFit/>
          </a:bodyPr>
          <a:lstStyle/>
          <a:p>
            <a:pPr algn="ctr"/>
            <a:r>
              <a:rPr lang="zh-CN" altLang="en-US" sz="1400" b="1" dirty="0">
                <a:latin typeface="微软雅黑" panose="020B0503020204020204" pitchFamily="34" charset="-122"/>
                <a:ea typeface="微软雅黑" panose="020B0503020204020204" pitchFamily="34" charset="-122"/>
              </a:rPr>
              <a:t>多渠道管理难</a:t>
            </a:r>
          </a:p>
        </p:txBody>
      </p:sp>
      <p:sp>
        <p:nvSpPr>
          <p:cNvPr id="11" name="TextBox 10"/>
          <p:cNvSpPr txBox="1"/>
          <p:nvPr/>
        </p:nvSpPr>
        <p:spPr>
          <a:xfrm>
            <a:off x="1550552" y="3729211"/>
            <a:ext cx="1584176" cy="215444"/>
          </a:xfrm>
          <a:prstGeom prst="rect">
            <a:avLst/>
          </a:prstGeom>
          <a:noFill/>
        </p:spPr>
        <p:txBody>
          <a:bodyPr wrap="square" lIns="0" tIns="0" rIns="0" bIns="0" rtlCol="0">
            <a:spAutoFit/>
          </a:bodyPr>
          <a:lstStyle/>
          <a:p>
            <a:pPr algn="ctr"/>
            <a:r>
              <a:rPr lang="zh-CN" altLang="en-US" sz="1400" b="1" dirty="0">
                <a:latin typeface="微软雅黑" panose="020B0503020204020204" pitchFamily="34" charset="-122"/>
                <a:ea typeface="微软雅黑" panose="020B0503020204020204" pitchFamily="34" charset="-122"/>
              </a:rPr>
              <a:t>渠道间资源共享</a:t>
            </a:r>
          </a:p>
        </p:txBody>
      </p:sp>
      <p:sp>
        <p:nvSpPr>
          <p:cNvPr id="12" name="TextBox 11"/>
          <p:cNvSpPr txBox="1"/>
          <p:nvPr/>
        </p:nvSpPr>
        <p:spPr>
          <a:xfrm>
            <a:off x="1550552" y="4017243"/>
            <a:ext cx="1584176" cy="215444"/>
          </a:xfrm>
          <a:prstGeom prst="rect">
            <a:avLst/>
          </a:prstGeom>
          <a:noFill/>
        </p:spPr>
        <p:txBody>
          <a:bodyPr wrap="square" lIns="0" tIns="0" rIns="0" bIns="0" rtlCol="0">
            <a:spAutoFit/>
          </a:bodyPr>
          <a:lstStyle/>
          <a:p>
            <a:pPr algn="ctr"/>
            <a:r>
              <a:rPr lang="zh-CN" altLang="en-US" sz="1400" b="1" dirty="0">
                <a:latin typeface="微软雅黑" panose="020B0503020204020204" pitchFamily="34" charset="-122"/>
                <a:ea typeface="微软雅黑" panose="020B0503020204020204" pitchFamily="34" charset="-122"/>
              </a:rPr>
              <a:t>数据精准营销</a:t>
            </a:r>
          </a:p>
        </p:txBody>
      </p:sp>
      <p:sp>
        <p:nvSpPr>
          <p:cNvPr id="14" name="TextBox 13"/>
          <p:cNvSpPr txBox="1"/>
          <p:nvPr/>
        </p:nvSpPr>
        <p:spPr>
          <a:xfrm>
            <a:off x="938484" y="4411977"/>
            <a:ext cx="2808312" cy="384721"/>
          </a:xfrm>
          <a:prstGeom prst="rect">
            <a:avLst/>
          </a:prstGeom>
          <a:noFill/>
        </p:spPr>
        <p:txBody>
          <a:bodyPr wrap="square" lIns="0" tIns="0" rIns="0" bIns="0" rtlCol="0">
            <a:spAutoFit/>
          </a:bodyPr>
          <a:lstStyle/>
          <a:p>
            <a:pPr algn="just">
              <a:lnSpc>
                <a:spcPts val="1500"/>
              </a:lnSpc>
            </a:pPr>
            <a:r>
              <a:rPr lang="zh-CN" altLang="en-US" sz="1000" dirty="0">
                <a:latin typeface="微软雅黑" panose="020B0503020204020204" pitchFamily="34" charset="-122"/>
                <a:ea typeface="微软雅黑" panose="020B0503020204020204" pitchFamily="34" charset="-122"/>
              </a:rPr>
              <a:t>打破线下零售与线上电商的边界，完美融合新零售的消费模式，促进全渠道数据共享平台</a:t>
            </a:r>
            <a:endParaRPr lang="en-US" altLang="zh-CN" sz="1000" dirty="0">
              <a:latin typeface="微软雅黑" panose="020B0503020204020204" pitchFamily="34" charset="-122"/>
              <a:ea typeface="微软雅黑" panose="020B0503020204020204" pitchFamily="34" charset="-122"/>
            </a:endParaRPr>
          </a:p>
        </p:txBody>
      </p:sp>
      <p:sp>
        <p:nvSpPr>
          <p:cNvPr id="15" name="Freeform 5"/>
          <p:cNvSpPr/>
          <p:nvPr/>
        </p:nvSpPr>
        <p:spPr bwMode="auto">
          <a:xfrm>
            <a:off x="4246442" y="949664"/>
            <a:ext cx="931331" cy="3822203"/>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16" name="圆角矩形 15"/>
          <p:cNvSpPr/>
          <p:nvPr/>
        </p:nvSpPr>
        <p:spPr>
          <a:xfrm>
            <a:off x="5364088" y="949664"/>
            <a:ext cx="3168352" cy="469958"/>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5364088" y="1508372"/>
            <a:ext cx="3168352" cy="469958"/>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5364088" y="2067080"/>
            <a:ext cx="3168352" cy="469958"/>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5364088" y="2625788"/>
            <a:ext cx="3168352" cy="469958"/>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5364088" y="3184496"/>
            <a:ext cx="3168352" cy="469958"/>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nvSpPr>
        <p:spPr>
          <a:xfrm>
            <a:off x="5364088" y="3743204"/>
            <a:ext cx="3168352" cy="469958"/>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p:nvSpPr>
        <p:spPr>
          <a:xfrm>
            <a:off x="5364088" y="4301909"/>
            <a:ext cx="3168352" cy="469958"/>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5714950" y="1107699"/>
            <a:ext cx="2313434" cy="153888"/>
          </a:xfrm>
          <a:prstGeom prst="rect">
            <a:avLst/>
          </a:prstGeom>
          <a:noFill/>
        </p:spPr>
        <p:txBody>
          <a:bodyPr wrap="square" lIns="0" tIns="0" rIns="0" bIns="0" rtlCol="0">
            <a:spAutoFit/>
          </a:bodyPr>
          <a:lstStyle/>
          <a:p>
            <a:pPr algn="just"/>
            <a:r>
              <a:rPr lang="zh-CN" altLang="en-US" sz="1000" dirty="0">
                <a:latin typeface="微软雅黑" panose="020B0503020204020204" pitchFamily="34" charset="-122"/>
                <a:ea typeface="微软雅黑" panose="020B0503020204020204" pitchFamily="34" charset="-122"/>
              </a:rPr>
              <a:t>全渠道数据统一管理</a:t>
            </a:r>
            <a:endParaRPr lang="en-US" altLang="zh-CN" sz="1000" dirty="0">
              <a:latin typeface="微软雅黑" panose="020B0503020204020204" pitchFamily="34" charset="-122"/>
              <a:ea typeface="微软雅黑" panose="020B0503020204020204" pitchFamily="34" charset="-122"/>
            </a:endParaRPr>
          </a:p>
        </p:txBody>
      </p:sp>
      <p:sp>
        <p:nvSpPr>
          <p:cNvPr id="24" name="TextBox 23"/>
          <p:cNvSpPr txBox="1"/>
          <p:nvPr/>
        </p:nvSpPr>
        <p:spPr>
          <a:xfrm>
            <a:off x="5714950" y="1666407"/>
            <a:ext cx="2529458" cy="153888"/>
          </a:xfrm>
          <a:prstGeom prst="rect">
            <a:avLst/>
          </a:prstGeom>
          <a:noFill/>
        </p:spPr>
        <p:txBody>
          <a:bodyPr wrap="square" lIns="0" tIns="0" rIns="0" bIns="0" rtlCol="0">
            <a:spAutoFit/>
          </a:bodyPr>
          <a:lstStyle/>
          <a:p>
            <a:pPr algn="just"/>
            <a:r>
              <a:rPr lang="zh-CN" altLang="en-US" sz="1000" dirty="0">
                <a:latin typeface="微软雅黑" panose="020B0503020204020204" pitchFamily="34" charset="-122"/>
                <a:ea typeface="微软雅黑" panose="020B0503020204020204" pitchFamily="34" charset="-122"/>
              </a:rPr>
              <a:t>订单，发货，物流，售后全程自动化流程</a:t>
            </a:r>
            <a:endParaRPr lang="en-US" altLang="zh-CN" sz="1000" dirty="0">
              <a:latin typeface="微软雅黑" panose="020B0503020204020204" pitchFamily="34" charset="-122"/>
              <a:ea typeface="微软雅黑" panose="020B0503020204020204" pitchFamily="34" charset="-122"/>
            </a:endParaRPr>
          </a:p>
        </p:txBody>
      </p:sp>
      <p:sp>
        <p:nvSpPr>
          <p:cNvPr id="25" name="TextBox 24"/>
          <p:cNvSpPr txBox="1"/>
          <p:nvPr/>
        </p:nvSpPr>
        <p:spPr>
          <a:xfrm>
            <a:off x="5714950" y="2225115"/>
            <a:ext cx="2457450" cy="153888"/>
          </a:xfrm>
          <a:prstGeom prst="rect">
            <a:avLst/>
          </a:prstGeom>
          <a:noFill/>
        </p:spPr>
        <p:txBody>
          <a:bodyPr wrap="square" lIns="0" tIns="0" rIns="0" bIns="0" rtlCol="0">
            <a:spAutoFit/>
          </a:bodyPr>
          <a:lstStyle/>
          <a:p>
            <a:pPr algn="just"/>
            <a:r>
              <a:rPr lang="zh-CN" altLang="en-US" sz="1000" dirty="0">
                <a:latin typeface="微软雅黑" panose="020B0503020204020204" pitchFamily="34" charset="-122"/>
                <a:ea typeface="微软雅黑" panose="020B0503020204020204" pitchFamily="34" charset="-122"/>
              </a:rPr>
              <a:t>全景会员数据库，实现千人千面，精准营销</a:t>
            </a:r>
            <a:endParaRPr lang="en-US" altLang="zh-CN" sz="1000" dirty="0">
              <a:latin typeface="微软雅黑" panose="020B0503020204020204" pitchFamily="34" charset="-122"/>
              <a:ea typeface="微软雅黑" panose="020B0503020204020204" pitchFamily="34" charset="-122"/>
            </a:endParaRPr>
          </a:p>
        </p:txBody>
      </p:sp>
      <p:sp>
        <p:nvSpPr>
          <p:cNvPr id="26" name="TextBox 25"/>
          <p:cNvSpPr txBox="1"/>
          <p:nvPr/>
        </p:nvSpPr>
        <p:spPr>
          <a:xfrm>
            <a:off x="5714950" y="2783823"/>
            <a:ext cx="2313434" cy="153888"/>
          </a:xfrm>
          <a:prstGeom prst="rect">
            <a:avLst/>
          </a:prstGeom>
          <a:noFill/>
        </p:spPr>
        <p:txBody>
          <a:bodyPr wrap="square" lIns="0" tIns="0" rIns="0" bIns="0" rtlCol="0">
            <a:spAutoFit/>
          </a:bodyPr>
          <a:lstStyle/>
          <a:p>
            <a:pPr algn="just"/>
            <a:r>
              <a:rPr lang="zh-CN" altLang="en-US" sz="1000" dirty="0">
                <a:latin typeface="微软雅黑" panose="020B0503020204020204" pitchFamily="34" charset="-122"/>
                <a:ea typeface="微软雅黑" panose="020B0503020204020204" pitchFamily="34" charset="-122"/>
              </a:rPr>
              <a:t>门店体验，线上下单的新零售体验模式</a:t>
            </a:r>
            <a:endParaRPr lang="en-US" altLang="zh-CN" sz="1000" dirty="0">
              <a:latin typeface="微软雅黑" panose="020B0503020204020204" pitchFamily="34" charset="-122"/>
              <a:ea typeface="微软雅黑" panose="020B0503020204020204" pitchFamily="34" charset="-122"/>
            </a:endParaRPr>
          </a:p>
        </p:txBody>
      </p:sp>
      <p:sp>
        <p:nvSpPr>
          <p:cNvPr id="27" name="TextBox 26"/>
          <p:cNvSpPr txBox="1"/>
          <p:nvPr/>
        </p:nvSpPr>
        <p:spPr>
          <a:xfrm>
            <a:off x="5714950" y="3342531"/>
            <a:ext cx="2313434" cy="153888"/>
          </a:xfrm>
          <a:prstGeom prst="rect">
            <a:avLst/>
          </a:prstGeom>
          <a:noFill/>
        </p:spPr>
        <p:txBody>
          <a:bodyPr wrap="square" lIns="0" tIns="0" rIns="0" bIns="0" rtlCol="0">
            <a:spAutoFit/>
          </a:bodyPr>
          <a:lstStyle/>
          <a:p>
            <a:pPr algn="just"/>
            <a:r>
              <a:rPr lang="zh-CN" altLang="en-US" sz="1000" dirty="0">
                <a:latin typeface="微软雅黑" panose="020B0503020204020204" pitchFamily="34" charset="-122"/>
                <a:ea typeface="微软雅黑" panose="020B0503020204020204" pitchFamily="34" charset="-122"/>
              </a:rPr>
              <a:t>共享数据中心，防止超卖</a:t>
            </a:r>
            <a:endParaRPr lang="en-US" altLang="zh-CN" sz="1000" dirty="0">
              <a:latin typeface="微软雅黑" panose="020B0503020204020204" pitchFamily="34" charset="-122"/>
              <a:ea typeface="微软雅黑" panose="020B0503020204020204" pitchFamily="34" charset="-122"/>
            </a:endParaRPr>
          </a:p>
        </p:txBody>
      </p:sp>
      <p:sp>
        <p:nvSpPr>
          <p:cNvPr id="28" name="TextBox 27"/>
          <p:cNvSpPr txBox="1"/>
          <p:nvPr/>
        </p:nvSpPr>
        <p:spPr>
          <a:xfrm>
            <a:off x="5714950" y="3901239"/>
            <a:ext cx="2313434" cy="153888"/>
          </a:xfrm>
          <a:prstGeom prst="rect">
            <a:avLst/>
          </a:prstGeom>
          <a:noFill/>
        </p:spPr>
        <p:txBody>
          <a:bodyPr wrap="square" lIns="0" tIns="0" rIns="0" bIns="0" rtlCol="0">
            <a:spAutoFit/>
          </a:bodyPr>
          <a:lstStyle/>
          <a:p>
            <a:pPr algn="just"/>
            <a:r>
              <a:rPr lang="zh-CN" altLang="en-US" sz="1000" dirty="0">
                <a:latin typeface="微软雅黑" panose="020B0503020204020204" pitchFamily="34" charset="-122"/>
                <a:ea typeface="微软雅黑" panose="020B0503020204020204" pitchFamily="34" charset="-122"/>
              </a:rPr>
              <a:t>云计算为高并发，高流量保驾护航</a:t>
            </a:r>
            <a:endParaRPr lang="en-US" altLang="zh-CN" sz="1000" dirty="0">
              <a:latin typeface="微软雅黑" panose="020B0503020204020204" pitchFamily="34" charset="-122"/>
              <a:ea typeface="微软雅黑" panose="020B0503020204020204" pitchFamily="34" charset="-122"/>
            </a:endParaRPr>
          </a:p>
        </p:txBody>
      </p:sp>
      <p:sp>
        <p:nvSpPr>
          <p:cNvPr id="29" name="TextBox 28"/>
          <p:cNvSpPr txBox="1"/>
          <p:nvPr/>
        </p:nvSpPr>
        <p:spPr>
          <a:xfrm>
            <a:off x="5714950" y="4459944"/>
            <a:ext cx="2313434" cy="153888"/>
          </a:xfrm>
          <a:prstGeom prst="rect">
            <a:avLst/>
          </a:prstGeom>
          <a:noFill/>
        </p:spPr>
        <p:txBody>
          <a:bodyPr wrap="square" lIns="0" tIns="0" rIns="0" bIns="0" rtlCol="0">
            <a:spAutoFit/>
          </a:bodyPr>
          <a:lstStyle/>
          <a:p>
            <a:pPr algn="just"/>
            <a:r>
              <a:rPr lang="zh-CN" altLang="en-US" sz="1000" dirty="0">
                <a:latin typeface="微软雅黑" panose="020B0503020204020204" pitchFamily="34" charset="-122"/>
                <a:ea typeface="微软雅黑" panose="020B0503020204020204" pitchFamily="34" charset="-122"/>
              </a:rPr>
              <a:t>财务业务数据一体化</a:t>
            </a:r>
            <a:endParaRPr lang="en-US" altLang="zh-CN" sz="1000" dirty="0">
              <a:latin typeface="微软雅黑" panose="020B0503020204020204" pitchFamily="34" charset="-122"/>
              <a:ea typeface="微软雅黑" panose="020B0503020204020204" pitchFamily="34" charset="-122"/>
            </a:endParaRPr>
          </a:p>
        </p:txBody>
      </p:sp>
      <p:sp>
        <p:nvSpPr>
          <p:cNvPr id="30" name="KSO_Shape"/>
          <p:cNvSpPr/>
          <p:nvPr/>
        </p:nvSpPr>
        <p:spPr bwMode="auto">
          <a:xfrm>
            <a:off x="251520" y="138559"/>
            <a:ext cx="310764" cy="264666"/>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accent1">
              <a:lumMod val="40000"/>
              <a:lumOff val="60000"/>
            </a:schemeClr>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anim calcmode="lin" valueType="num">
                                      <p:cBhvr>
                                        <p:cTn id="10" dur="500" fill="hold"/>
                                        <p:tgtEl>
                                          <p:spTgt spid="3"/>
                                        </p:tgtEl>
                                        <p:attrNameLst>
                                          <p:attrName>ppt_x</p:attrName>
                                        </p:attrNameLst>
                                      </p:cBhvr>
                                      <p:tavLst>
                                        <p:tav tm="0">
                                          <p:val>
                                            <p:fltVal val="0.5"/>
                                          </p:val>
                                        </p:tav>
                                        <p:tav tm="100000">
                                          <p:val>
                                            <p:strVal val="#ppt_x"/>
                                          </p:val>
                                        </p:tav>
                                      </p:tavLst>
                                    </p:anim>
                                    <p:anim calcmode="lin" valueType="num">
                                      <p:cBhvr>
                                        <p:cTn id="11" dur="500" fill="hold"/>
                                        <p:tgtEl>
                                          <p:spTgt spid="3"/>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anim calcmode="lin" valueType="num">
                                      <p:cBhvr>
                                        <p:cTn id="17" dur="500" fill="hold"/>
                                        <p:tgtEl>
                                          <p:spTgt spid="4"/>
                                        </p:tgtEl>
                                        <p:attrNameLst>
                                          <p:attrName>ppt_x</p:attrName>
                                        </p:attrNameLst>
                                      </p:cBhvr>
                                      <p:tavLst>
                                        <p:tav tm="0">
                                          <p:val>
                                            <p:fltVal val="0.5"/>
                                          </p:val>
                                        </p:tav>
                                        <p:tav tm="100000">
                                          <p:val>
                                            <p:strVal val="#ppt_x"/>
                                          </p:val>
                                        </p:tav>
                                      </p:tavLst>
                                    </p:anim>
                                    <p:anim calcmode="lin" valueType="num">
                                      <p:cBhvr>
                                        <p:cTn id="18" dur="500" fill="hold"/>
                                        <p:tgtEl>
                                          <p:spTgt spid="4"/>
                                        </p:tgtEl>
                                        <p:attrNameLst>
                                          <p:attrName>ppt_y</p:attrName>
                                        </p:attrNameLst>
                                      </p:cBhvr>
                                      <p:tavLst>
                                        <p:tav tm="0">
                                          <p:val>
                                            <p:fltVal val="0.5"/>
                                          </p:val>
                                        </p:tav>
                                        <p:tav tm="100000">
                                          <p:val>
                                            <p:strVal val="#ppt_y"/>
                                          </p:val>
                                        </p:tav>
                                      </p:tavLst>
                                    </p:anim>
                                  </p:childTnLst>
                                </p:cTn>
                              </p:par>
                            </p:childTnLst>
                          </p:cTn>
                        </p:par>
                        <p:par>
                          <p:cTn id="19" fill="hold">
                            <p:stCondLst>
                              <p:cond delay="500"/>
                            </p:stCondLst>
                            <p:childTnLst>
                              <p:par>
                                <p:cTn id="20" presetID="16" presetClass="entr" presetSubtype="21"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par>
                                <p:cTn id="23" presetID="16" presetClass="entr" presetSubtype="21"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arn(inVertical)">
                                      <p:cBhvr>
                                        <p:cTn id="25" dur="500"/>
                                        <p:tgtEl>
                                          <p:spTgt spid="8"/>
                                        </p:tgtEl>
                                      </p:cBhvr>
                                    </p:animEffect>
                                  </p:childTnLst>
                                </p:cTn>
                              </p:par>
                            </p:childTnLst>
                          </p:cTn>
                        </p:par>
                        <p:par>
                          <p:cTn id="26" fill="hold">
                            <p:stCondLst>
                              <p:cond delay="1000"/>
                            </p:stCondLst>
                            <p:childTnLst>
                              <p:par>
                                <p:cTn id="27" presetID="53" presetClass="entr" presetSubtype="16"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Effect transition="in" filter="fade">
                                      <p:cBhvr>
                                        <p:cTn id="31" dur="500"/>
                                        <p:tgtEl>
                                          <p:spTgt spid="9"/>
                                        </p:tgtEl>
                                      </p:cBhvr>
                                    </p:animEffect>
                                  </p:childTnLst>
                                </p:cTn>
                              </p:par>
                            </p:childTnLst>
                          </p:cTn>
                        </p:par>
                        <p:par>
                          <p:cTn id="32" fill="hold">
                            <p:stCondLst>
                              <p:cond delay="1500"/>
                            </p:stCondLst>
                            <p:childTnLst>
                              <p:par>
                                <p:cTn id="33" presetID="42"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anim calcmode="lin" valueType="num">
                                      <p:cBhvr>
                                        <p:cTn id="36" dur="500" fill="hold"/>
                                        <p:tgtEl>
                                          <p:spTgt spid="10"/>
                                        </p:tgtEl>
                                        <p:attrNameLst>
                                          <p:attrName>ppt_x</p:attrName>
                                        </p:attrNameLst>
                                      </p:cBhvr>
                                      <p:tavLst>
                                        <p:tav tm="0">
                                          <p:val>
                                            <p:strVal val="#ppt_x"/>
                                          </p:val>
                                        </p:tav>
                                        <p:tav tm="100000">
                                          <p:val>
                                            <p:strVal val="#ppt_x"/>
                                          </p:val>
                                        </p:tav>
                                      </p:tavLst>
                                    </p:anim>
                                    <p:anim calcmode="lin" valueType="num">
                                      <p:cBhvr>
                                        <p:cTn id="37" dur="500" fill="hold"/>
                                        <p:tgtEl>
                                          <p:spTgt spid="10"/>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20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anim calcmode="lin" valueType="num">
                                      <p:cBhvr>
                                        <p:cTn id="41" dur="500" fill="hold"/>
                                        <p:tgtEl>
                                          <p:spTgt spid="11"/>
                                        </p:tgtEl>
                                        <p:attrNameLst>
                                          <p:attrName>ppt_x</p:attrName>
                                        </p:attrNameLst>
                                      </p:cBhvr>
                                      <p:tavLst>
                                        <p:tav tm="0">
                                          <p:val>
                                            <p:strVal val="#ppt_x"/>
                                          </p:val>
                                        </p:tav>
                                        <p:tav tm="100000">
                                          <p:val>
                                            <p:strVal val="#ppt_x"/>
                                          </p:val>
                                        </p:tav>
                                      </p:tavLst>
                                    </p:anim>
                                    <p:anim calcmode="lin" valueType="num">
                                      <p:cBhvr>
                                        <p:cTn id="42" dur="500" fill="hold"/>
                                        <p:tgtEl>
                                          <p:spTgt spid="11"/>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40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anim calcmode="lin" valueType="num">
                                      <p:cBhvr>
                                        <p:cTn id="46" dur="500" fill="hold"/>
                                        <p:tgtEl>
                                          <p:spTgt spid="12"/>
                                        </p:tgtEl>
                                        <p:attrNameLst>
                                          <p:attrName>ppt_x</p:attrName>
                                        </p:attrNameLst>
                                      </p:cBhvr>
                                      <p:tavLst>
                                        <p:tav tm="0">
                                          <p:val>
                                            <p:strVal val="#ppt_x"/>
                                          </p:val>
                                        </p:tav>
                                        <p:tav tm="100000">
                                          <p:val>
                                            <p:strVal val="#ppt_x"/>
                                          </p:val>
                                        </p:tav>
                                      </p:tavLst>
                                    </p:anim>
                                    <p:anim calcmode="lin" valueType="num">
                                      <p:cBhvr>
                                        <p:cTn id="47" dur="500" fill="hold"/>
                                        <p:tgtEl>
                                          <p:spTgt spid="12"/>
                                        </p:tgtEl>
                                        <p:attrNameLst>
                                          <p:attrName>ppt_y</p:attrName>
                                        </p:attrNameLst>
                                      </p:cBhvr>
                                      <p:tavLst>
                                        <p:tav tm="0">
                                          <p:val>
                                            <p:strVal val="#ppt_y+.1"/>
                                          </p:val>
                                        </p:tav>
                                        <p:tav tm="100000">
                                          <p:val>
                                            <p:strVal val="#ppt_y"/>
                                          </p:val>
                                        </p:tav>
                                      </p:tavLst>
                                    </p:anim>
                                  </p:childTnLst>
                                </p:cTn>
                              </p:par>
                            </p:childTnLst>
                          </p:cTn>
                        </p:par>
                        <p:par>
                          <p:cTn id="48" fill="hold">
                            <p:stCondLst>
                              <p:cond delay="2000"/>
                            </p:stCondLst>
                            <p:childTnLst>
                              <p:par>
                                <p:cTn id="49" presetID="22" presetClass="entr" presetSubtype="8"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left)">
                                      <p:cBhvr>
                                        <p:cTn id="51" dur="300"/>
                                        <p:tgtEl>
                                          <p:spTgt spid="14"/>
                                        </p:tgtEl>
                                      </p:cBhvr>
                                    </p:animEffect>
                                  </p:childTnLst>
                                </p:cTn>
                              </p:par>
                            </p:childTnLst>
                          </p:cTn>
                        </p:par>
                        <p:par>
                          <p:cTn id="52" fill="hold">
                            <p:stCondLst>
                              <p:cond delay="2500"/>
                            </p:stCondLst>
                            <p:childTnLst>
                              <p:par>
                                <p:cTn id="53" presetID="16" presetClass="entr" presetSubtype="26" fill="hold" grpId="0" nodeType="after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barn(inHorizontal)">
                                      <p:cBhvr>
                                        <p:cTn id="55" dur="500"/>
                                        <p:tgtEl>
                                          <p:spTgt spid="15"/>
                                        </p:tgtEl>
                                      </p:cBhvr>
                                    </p:animEffect>
                                  </p:childTnLst>
                                </p:cTn>
                              </p:par>
                            </p:childTnLst>
                          </p:cTn>
                        </p:par>
                        <p:par>
                          <p:cTn id="56" fill="hold">
                            <p:stCondLst>
                              <p:cond delay="3000"/>
                            </p:stCondLst>
                            <p:childTnLst>
                              <p:par>
                                <p:cTn id="57" presetID="22" presetClass="entr" presetSubtype="8"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wipe(left)">
                                      <p:cBhvr>
                                        <p:cTn id="59" dur="300"/>
                                        <p:tgtEl>
                                          <p:spTgt spid="23"/>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left)">
                                      <p:cBhvr>
                                        <p:cTn id="62" dur="300"/>
                                        <p:tgtEl>
                                          <p:spTgt spid="16"/>
                                        </p:tgtEl>
                                      </p:cBhvr>
                                    </p:animEffect>
                                  </p:childTnLst>
                                </p:cTn>
                              </p:par>
                            </p:childTnLst>
                          </p:cTn>
                        </p:par>
                        <p:par>
                          <p:cTn id="63" fill="hold">
                            <p:stCondLst>
                              <p:cond delay="3500"/>
                            </p:stCondLst>
                            <p:childTnLst>
                              <p:par>
                                <p:cTn id="64" presetID="22" presetClass="entr" presetSubtype="8" fill="hold" grpId="0" nodeType="after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wipe(left)">
                                      <p:cBhvr>
                                        <p:cTn id="66" dur="300"/>
                                        <p:tgtEl>
                                          <p:spTgt spid="24"/>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wipe(left)">
                                      <p:cBhvr>
                                        <p:cTn id="69" dur="300"/>
                                        <p:tgtEl>
                                          <p:spTgt spid="17"/>
                                        </p:tgtEl>
                                      </p:cBhvr>
                                    </p:animEffect>
                                  </p:childTnLst>
                                </p:cTn>
                              </p:par>
                            </p:childTnLst>
                          </p:cTn>
                        </p:par>
                        <p:par>
                          <p:cTn id="70" fill="hold">
                            <p:stCondLst>
                              <p:cond delay="4000"/>
                            </p:stCondLst>
                            <p:childTnLst>
                              <p:par>
                                <p:cTn id="71" presetID="22" presetClass="entr" presetSubtype="8" fill="hold" grpId="0" nodeType="after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wipe(left)">
                                      <p:cBhvr>
                                        <p:cTn id="73" dur="300"/>
                                        <p:tgtEl>
                                          <p:spTgt spid="25"/>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wipe(left)">
                                      <p:cBhvr>
                                        <p:cTn id="76" dur="300"/>
                                        <p:tgtEl>
                                          <p:spTgt spid="18"/>
                                        </p:tgtEl>
                                      </p:cBhvr>
                                    </p:animEffect>
                                  </p:childTnLst>
                                </p:cTn>
                              </p:par>
                            </p:childTnLst>
                          </p:cTn>
                        </p:par>
                        <p:par>
                          <p:cTn id="77" fill="hold">
                            <p:stCondLst>
                              <p:cond delay="4500"/>
                            </p:stCondLst>
                            <p:childTnLst>
                              <p:par>
                                <p:cTn id="78" presetID="22" presetClass="entr" presetSubtype="8" fill="hold" grpId="0" nodeType="after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wipe(left)">
                                      <p:cBhvr>
                                        <p:cTn id="80" dur="300"/>
                                        <p:tgtEl>
                                          <p:spTgt spid="26"/>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wipe(left)">
                                      <p:cBhvr>
                                        <p:cTn id="83" dur="300"/>
                                        <p:tgtEl>
                                          <p:spTgt spid="19"/>
                                        </p:tgtEl>
                                      </p:cBhvr>
                                    </p:animEffect>
                                  </p:childTnLst>
                                </p:cTn>
                              </p:par>
                            </p:childTnLst>
                          </p:cTn>
                        </p:par>
                        <p:par>
                          <p:cTn id="84" fill="hold">
                            <p:stCondLst>
                              <p:cond delay="5000"/>
                            </p:stCondLst>
                            <p:childTnLst>
                              <p:par>
                                <p:cTn id="85" presetID="22" presetClass="entr" presetSubtype="8" fill="hold" grpId="0" nodeType="after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wipe(left)">
                                      <p:cBhvr>
                                        <p:cTn id="87" dur="300"/>
                                        <p:tgtEl>
                                          <p:spTgt spid="27"/>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20"/>
                                        </p:tgtEl>
                                        <p:attrNameLst>
                                          <p:attrName>style.visibility</p:attrName>
                                        </p:attrNameLst>
                                      </p:cBhvr>
                                      <p:to>
                                        <p:strVal val="visible"/>
                                      </p:to>
                                    </p:set>
                                    <p:animEffect transition="in" filter="wipe(left)">
                                      <p:cBhvr>
                                        <p:cTn id="90" dur="300"/>
                                        <p:tgtEl>
                                          <p:spTgt spid="20"/>
                                        </p:tgtEl>
                                      </p:cBhvr>
                                    </p:animEffect>
                                  </p:childTnLst>
                                </p:cTn>
                              </p:par>
                            </p:childTnLst>
                          </p:cTn>
                        </p:par>
                        <p:par>
                          <p:cTn id="91" fill="hold">
                            <p:stCondLst>
                              <p:cond delay="5500"/>
                            </p:stCondLst>
                            <p:childTnLst>
                              <p:par>
                                <p:cTn id="92" presetID="22" presetClass="entr" presetSubtype="8" fill="hold" grpId="0" nodeType="afterEffect">
                                  <p:stCondLst>
                                    <p:cond delay="0"/>
                                  </p:stCondLst>
                                  <p:childTnLst>
                                    <p:set>
                                      <p:cBhvr>
                                        <p:cTn id="93" dur="1" fill="hold">
                                          <p:stCondLst>
                                            <p:cond delay="0"/>
                                          </p:stCondLst>
                                        </p:cTn>
                                        <p:tgtEl>
                                          <p:spTgt spid="28"/>
                                        </p:tgtEl>
                                        <p:attrNameLst>
                                          <p:attrName>style.visibility</p:attrName>
                                        </p:attrNameLst>
                                      </p:cBhvr>
                                      <p:to>
                                        <p:strVal val="visible"/>
                                      </p:to>
                                    </p:set>
                                    <p:animEffect transition="in" filter="wipe(left)">
                                      <p:cBhvr>
                                        <p:cTn id="94" dur="300"/>
                                        <p:tgtEl>
                                          <p:spTgt spid="28"/>
                                        </p:tgtEl>
                                      </p:cBhvr>
                                    </p:animEffect>
                                  </p:childTnLst>
                                </p:cTn>
                              </p:par>
                              <p:par>
                                <p:cTn id="95" presetID="22" presetClass="entr" presetSubtype="8" fill="hold" grpId="0" nodeType="withEffect">
                                  <p:stCondLst>
                                    <p:cond delay="0"/>
                                  </p:stCondLst>
                                  <p:childTnLst>
                                    <p:set>
                                      <p:cBhvr>
                                        <p:cTn id="96" dur="1" fill="hold">
                                          <p:stCondLst>
                                            <p:cond delay="0"/>
                                          </p:stCondLst>
                                        </p:cTn>
                                        <p:tgtEl>
                                          <p:spTgt spid="21"/>
                                        </p:tgtEl>
                                        <p:attrNameLst>
                                          <p:attrName>style.visibility</p:attrName>
                                        </p:attrNameLst>
                                      </p:cBhvr>
                                      <p:to>
                                        <p:strVal val="visible"/>
                                      </p:to>
                                    </p:set>
                                    <p:animEffect transition="in" filter="wipe(left)">
                                      <p:cBhvr>
                                        <p:cTn id="97" dur="300"/>
                                        <p:tgtEl>
                                          <p:spTgt spid="21"/>
                                        </p:tgtEl>
                                      </p:cBhvr>
                                    </p:animEffect>
                                  </p:childTnLst>
                                </p:cTn>
                              </p:par>
                            </p:childTnLst>
                          </p:cTn>
                        </p:par>
                        <p:par>
                          <p:cTn id="98" fill="hold">
                            <p:stCondLst>
                              <p:cond delay="6000"/>
                            </p:stCondLst>
                            <p:childTnLst>
                              <p:par>
                                <p:cTn id="99" presetID="22" presetClass="entr" presetSubtype="8" fill="hold" grpId="0" nodeType="afterEffect">
                                  <p:stCondLst>
                                    <p:cond delay="0"/>
                                  </p:stCondLst>
                                  <p:childTnLst>
                                    <p:set>
                                      <p:cBhvr>
                                        <p:cTn id="100" dur="1" fill="hold">
                                          <p:stCondLst>
                                            <p:cond delay="0"/>
                                          </p:stCondLst>
                                        </p:cTn>
                                        <p:tgtEl>
                                          <p:spTgt spid="29"/>
                                        </p:tgtEl>
                                        <p:attrNameLst>
                                          <p:attrName>style.visibility</p:attrName>
                                        </p:attrNameLst>
                                      </p:cBhvr>
                                      <p:to>
                                        <p:strVal val="visible"/>
                                      </p:to>
                                    </p:set>
                                    <p:animEffect transition="in" filter="wipe(left)">
                                      <p:cBhvr>
                                        <p:cTn id="101" dur="300"/>
                                        <p:tgtEl>
                                          <p:spTgt spid="29"/>
                                        </p:tgtEl>
                                      </p:cBhvr>
                                    </p:animEffect>
                                  </p:childTnLst>
                                </p:cTn>
                              </p:par>
                              <p:par>
                                <p:cTn id="102" presetID="22" presetClass="entr" presetSubtype="8" fill="hold" grpId="0" nodeType="withEffect">
                                  <p:stCondLst>
                                    <p:cond delay="0"/>
                                  </p:stCondLst>
                                  <p:childTnLst>
                                    <p:set>
                                      <p:cBhvr>
                                        <p:cTn id="103" dur="1" fill="hold">
                                          <p:stCondLst>
                                            <p:cond delay="0"/>
                                          </p:stCondLst>
                                        </p:cTn>
                                        <p:tgtEl>
                                          <p:spTgt spid="22"/>
                                        </p:tgtEl>
                                        <p:attrNameLst>
                                          <p:attrName>style.visibility</p:attrName>
                                        </p:attrNameLst>
                                      </p:cBhvr>
                                      <p:to>
                                        <p:strVal val="visible"/>
                                      </p:to>
                                    </p:set>
                                    <p:animEffect transition="in" filter="wipe(left)">
                                      <p:cBhvr>
                                        <p:cTn id="104" dur="3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9" grpId="0"/>
      <p:bldP spid="10" grpId="0"/>
      <p:bldP spid="11" grpId="0"/>
      <p:bldP spid="12" grpId="0"/>
      <p:bldP spid="14" grpId="0"/>
      <p:bldP spid="15" grpId="0" animBg="1"/>
      <p:bldP spid="16" grpId="0" animBg="1"/>
      <p:bldP spid="17" grpId="0" animBg="1"/>
      <p:bldP spid="18" grpId="0" animBg="1"/>
      <p:bldP spid="19" grpId="0" animBg="1"/>
      <p:bldP spid="20" grpId="0" animBg="1"/>
      <p:bldP spid="21" grpId="0" animBg="1"/>
      <p:bldP spid="22" grpId="0" animBg="1"/>
      <p:bldP spid="23" grpId="0"/>
      <p:bldP spid="24" grpId="0"/>
      <p:bldP spid="25" grpId="0"/>
      <p:bldP spid="26" grpId="0"/>
      <p:bldP spid="27" grpId="0"/>
      <p:bldP spid="28" grpId="0"/>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Orderin</a:t>
            </a:r>
            <a:r>
              <a:rPr lang="zh-CN" altLang="en-US" dirty="0"/>
              <a:t>解决了什么问题</a:t>
            </a:r>
          </a:p>
        </p:txBody>
      </p:sp>
      <p:sp>
        <p:nvSpPr>
          <p:cNvPr id="50" name="TextBox 49"/>
          <p:cNvSpPr txBox="1"/>
          <p:nvPr/>
        </p:nvSpPr>
        <p:spPr>
          <a:xfrm>
            <a:off x="1177462" y="1043111"/>
            <a:ext cx="1954377" cy="307777"/>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pPr algn="l"/>
            <a:r>
              <a:rPr lang="zh-CN" altLang="en-US" dirty="0">
                <a:solidFill>
                  <a:schemeClr val="tx1"/>
                </a:solidFill>
              </a:rPr>
              <a:t>全</a:t>
            </a:r>
            <a:r>
              <a:rPr lang="zh-CN" altLang="en-US">
                <a:solidFill>
                  <a:schemeClr val="tx1"/>
                </a:solidFill>
              </a:rPr>
              <a:t>渠道统一管理</a:t>
            </a:r>
            <a:endParaRPr lang="zh-CN" altLang="en-US" dirty="0">
              <a:solidFill>
                <a:schemeClr val="tx1"/>
              </a:solidFill>
            </a:endParaRPr>
          </a:p>
        </p:txBody>
      </p:sp>
      <p:sp>
        <p:nvSpPr>
          <p:cNvPr id="51" name="TextBox 50"/>
          <p:cNvSpPr txBox="1"/>
          <p:nvPr/>
        </p:nvSpPr>
        <p:spPr>
          <a:xfrm>
            <a:off x="1177463" y="1412443"/>
            <a:ext cx="2890481" cy="461665"/>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en-US" altLang="zh-CN" sz="1000" dirty="0" err="1">
                <a:solidFill>
                  <a:schemeClr val="tx1">
                    <a:lumMod val="75000"/>
                    <a:lumOff val="25000"/>
                  </a:schemeClr>
                </a:solidFill>
              </a:rPr>
              <a:t>Orderin</a:t>
            </a:r>
            <a:r>
              <a:rPr lang="zh-CN" altLang="en-US" sz="1000" dirty="0">
                <a:solidFill>
                  <a:schemeClr val="tx1">
                    <a:lumMod val="75000"/>
                    <a:lumOff val="25000"/>
                  </a:schemeClr>
                </a:solidFill>
              </a:rPr>
              <a:t>的使命就是以云计算为依托，全面解决电商全渠道的快速扩张，适应电商的快速发展</a:t>
            </a:r>
            <a:endParaRPr lang="en-US" altLang="zh-CN" sz="1000" dirty="0">
              <a:solidFill>
                <a:schemeClr val="tx1">
                  <a:lumMod val="75000"/>
                  <a:lumOff val="25000"/>
                </a:schemeClr>
              </a:solidFill>
            </a:endParaRPr>
          </a:p>
        </p:txBody>
      </p:sp>
      <p:grpSp>
        <p:nvGrpSpPr>
          <p:cNvPr id="52" name="组合 51"/>
          <p:cNvGrpSpPr/>
          <p:nvPr/>
        </p:nvGrpSpPr>
        <p:grpSpPr>
          <a:xfrm>
            <a:off x="1042988" y="2272381"/>
            <a:ext cx="3503612" cy="1309688"/>
            <a:chOff x="1042988" y="2273002"/>
            <a:chExt cx="3503612" cy="1309688"/>
          </a:xfrm>
        </p:grpSpPr>
        <p:sp>
          <p:nvSpPr>
            <p:cNvPr id="53" name="Freeform 7"/>
            <p:cNvSpPr/>
            <p:nvPr/>
          </p:nvSpPr>
          <p:spPr bwMode="auto">
            <a:xfrm>
              <a:off x="1042988" y="2273002"/>
              <a:ext cx="3503612" cy="1309688"/>
            </a:xfrm>
            <a:custGeom>
              <a:avLst/>
              <a:gdLst>
                <a:gd name="T0" fmla="*/ 987 w 9385"/>
                <a:gd name="T1" fmla="*/ 1974 h 3491"/>
                <a:gd name="T2" fmla="*/ 6935 w 9385"/>
                <a:gd name="T3" fmla="*/ 1974 h 3491"/>
                <a:gd name="T4" fmla="*/ 9212 w 9385"/>
                <a:gd name="T5" fmla="*/ 3194 h 3491"/>
                <a:gd name="T6" fmla="*/ 9385 w 9385"/>
                <a:gd name="T7" fmla="*/ 3491 h 3491"/>
                <a:gd name="T8" fmla="*/ 9385 w 9385"/>
                <a:gd name="T9" fmla="*/ 2623 h 3491"/>
                <a:gd name="T10" fmla="*/ 6386 w 9385"/>
                <a:gd name="T11" fmla="*/ 0 h 3491"/>
                <a:gd name="T12" fmla="*/ 987 w 9385"/>
                <a:gd name="T13" fmla="*/ 0 h 3491"/>
                <a:gd name="T14" fmla="*/ 0 w 9385"/>
                <a:gd name="T15" fmla="*/ 987 h 3491"/>
                <a:gd name="T16" fmla="*/ 0 w 9385"/>
                <a:gd name="T17" fmla="*/ 987 h 3491"/>
                <a:gd name="T18" fmla="*/ 987 w 9385"/>
                <a:gd name="T19" fmla="*/ 1974 h 3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5" h="3491">
                  <a:moveTo>
                    <a:pt x="987" y="1974"/>
                  </a:moveTo>
                  <a:lnTo>
                    <a:pt x="6935" y="1974"/>
                  </a:lnTo>
                  <a:cubicBezTo>
                    <a:pt x="8046" y="1974"/>
                    <a:pt x="8807" y="2498"/>
                    <a:pt x="9212" y="3194"/>
                  </a:cubicBezTo>
                  <a:lnTo>
                    <a:pt x="9385" y="3491"/>
                  </a:lnTo>
                  <a:lnTo>
                    <a:pt x="9385" y="2623"/>
                  </a:lnTo>
                  <a:cubicBezTo>
                    <a:pt x="9385" y="1089"/>
                    <a:pt x="8339" y="0"/>
                    <a:pt x="6386" y="0"/>
                  </a:cubicBezTo>
                  <a:lnTo>
                    <a:pt x="987" y="0"/>
                  </a:lnTo>
                  <a:cubicBezTo>
                    <a:pt x="444" y="0"/>
                    <a:pt x="0" y="444"/>
                    <a:pt x="0" y="987"/>
                  </a:cubicBezTo>
                  <a:lnTo>
                    <a:pt x="0" y="987"/>
                  </a:lnTo>
                  <a:cubicBezTo>
                    <a:pt x="0" y="1530"/>
                    <a:pt x="444" y="1974"/>
                    <a:pt x="987" y="197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4" name="TextBox 53"/>
            <p:cNvSpPr txBox="1"/>
            <p:nvPr/>
          </p:nvSpPr>
          <p:spPr>
            <a:xfrm>
              <a:off x="1749987" y="2455515"/>
              <a:ext cx="2088231" cy="400110"/>
            </a:xfrm>
            <a:prstGeom prst="rect">
              <a:avLst/>
            </a:prstGeom>
            <a:noFill/>
          </p:spPr>
          <p:txBody>
            <a:bodyPr wrap="square" rtlCol="0">
              <a:spAutoFit/>
            </a:bodyPr>
            <a:lstStyle/>
            <a:p>
              <a:pPr algn="just"/>
              <a:r>
                <a:rPr lang="zh-CN" altLang="en-US" sz="1000" dirty="0">
                  <a:solidFill>
                    <a:schemeClr val="bg1"/>
                  </a:solidFill>
                  <a:latin typeface="微软雅黑" panose="020B0503020204020204" pitchFamily="34" charset="-122"/>
                  <a:ea typeface="微软雅黑" panose="020B0503020204020204" pitchFamily="34" charset="-122"/>
                </a:rPr>
                <a:t>打通国内外数十个第三方店铺平台，如京东，天猫，淘宝，亚马逊</a:t>
              </a:r>
              <a:endParaRPr lang="en-US" altLang="zh-CN" sz="1000" dirty="0">
                <a:solidFill>
                  <a:schemeClr val="bg1"/>
                </a:solidFill>
                <a:latin typeface="微软雅黑" panose="020B0503020204020204" pitchFamily="34" charset="-122"/>
                <a:ea typeface="微软雅黑" panose="020B0503020204020204" pitchFamily="34" charset="-122"/>
              </a:endParaRPr>
            </a:p>
          </p:txBody>
        </p:sp>
        <p:sp>
          <p:nvSpPr>
            <p:cNvPr id="55" name="矩形 54"/>
            <p:cNvSpPr/>
            <p:nvPr/>
          </p:nvSpPr>
          <p:spPr>
            <a:xfrm>
              <a:off x="1151814" y="2393960"/>
              <a:ext cx="627095" cy="523220"/>
            </a:xfrm>
            <a:prstGeom prst="rect">
              <a:avLst/>
            </a:prstGeom>
          </p:spPr>
          <p:txBody>
            <a:bodyPr wrap="non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01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grpSp>
        <p:nvGrpSpPr>
          <p:cNvPr id="56" name="组合 55"/>
          <p:cNvGrpSpPr/>
          <p:nvPr/>
        </p:nvGrpSpPr>
        <p:grpSpPr>
          <a:xfrm>
            <a:off x="1042988" y="3331244"/>
            <a:ext cx="3503612" cy="1309688"/>
            <a:chOff x="1042988" y="3331865"/>
            <a:chExt cx="3503612" cy="1309688"/>
          </a:xfrm>
        </p:grpSpPr>
        <p:sp>
          <p:nvSpPr>
            <p:cNvPr id="57" name="Freeform 8"/>
            <p:cNvSpPr/>
            <p:nvPr/>
          </p:nvSpPr>
          <p:spPr bwMode="auto">
            <a:xfrm>
              <a:off x="1042988" y="3331865"/>
              <a:ext cx="3503612" cy="1309688"/>
            </a:xfrm>
            <a:custGeom>
              <a:avLst/>
              <a:gdLst>
                <a:gd name="T0" fmla="*/ 987 w 9385"/>
                <a:gd name="T1" fmla="*/ 1973 h 3491"/>
                <a:gd name="T2" fmla="*/ 6935 w 9385"/>
                <a:gd name="T3" fmla="*/ 1973 h 3491"/>
                <a:gd name="T4" fmla="*/ 9212 w 9385"/>
                <a:gd name="T5" fmla="*/ 3193 h 3491"/>
                <a:gd name="T6" fmla="*/ 9385 w 9385"/>
                <a:gd name="T7" fmla="*/ 3491 h 3491"/>
                <a:gd name="T8" fmla="*/ 9385 w 9385"/>
                <a:gd name="T9" fmla="*/ 2623 h 3491"/>
                <a:gd name="T10" fmla="*/ 6386 w 9385"/>
                <a:gd name="T11" fmla="*/ 0 h 3491"/>
                <a:gd name="T12" fmla="*/ 987 w 9385"/>
                <a:gd name="T13" fmla="*/ 0 h 3491"/>
                <a:gd name="T14" fmla="*/ 0 w 9385"/>
                <a:gd name="T15" fmla="*/ 986 h 3491"/>
                <a:gd name="T16" fmla="*/ 0 w 9385"/>
                <a:gd name="T17" fmla="*/ 986 h 3491"/>
                <a:gd name="T18" fmla="*/ 987 w 9385"/>
                <a:gd name="T19" fmla="*/ 1973 h 3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5" h="3491">
                  <a:moveTo>
                    <a:pt x="987" y="1973"/>
                  </a:moveTo>
                  <a:lnTo>
                    <a:pt x="6935" y="1973"/>
                  </a:lnTo>
                  <a:cubicBezTo>
                    <a:pt x="8046" y="1973"/>
                    <a:pt x="8807" y="2497"/>
                    <a:pt x="9212" y="3193"/>
                  </a:cubicBezTo>
                  <a:lnTo>
                    <a:pt x="9385" y="3491"/>
                  </a:lnTo>
                  <a:lnTo>
                    <a:pt x="9385" y="2623"/>
                  </a:lnTo>
                  <a:cubicBezTo>
                    <a:pt x="9385" y="1089"/>
                    <a:pt x="8339" y="0"/>
                    <a:pt x="6386" y="0"/>
                  </a:cubicBezTo>
                  <a:lnTo>
                    <a:pt x="987" y="0"/>
                  </a:lnTo>
                  <a:cubicBezTo>
                    <a:pt x="444" y="0"/>
                    <a:pt x="0" y="444"/>
                    <a:pt x="0" y="986"/>
                  </a:cubicBezTo>
                  <a:lnTo>
                    <a:pt x="0" y="986"/>
                  </a:lnTo>
                  <a:cubicBezTo>
                    <a:pt x="0" y="1529"/>
                    <a:pt x="444" y="1973"/>
                    <a:pt x="987" y="1973"/>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58" name="TextBox 57"/>
            <p:cNvSpPr txBox="1"/>
            <p:nvPr/>
          </p:nvSpPr>
          <p:spPr>
            <a:xfrm>
              <a:off x="1750678" y="3522860"/>
              <a:ext cx="2088231" cy="400110"/>
            </a:xfrm>
            <a:prstGeom prst="rect">
              <a:avLst/>
            </a:prstGeom>
            <a:noFill/>
          </p:spPr>
          <p:txBody>
            <a:bodyPr wrap="square" rtlCol="0">
              <a:spAutoFit/>
            </a:bodyPr>
            <a:lstStyle>
              <a:defPPr>
                <a:defRPr lang="zh-CN"/>
              </a:defPPr>
              <a:lvl1pPr algn="just">
                <a:defRPr sz="900">
                  <a:solidFill>
                    <a:schemeClr val="bg1"/>
                  </a:solidFill>
                  <a:latin typeface="微软雅黑" panose="020B0503020204020204" pitchFamily="34" charset="-122"/>
                  <a:ea typeface="微软雅黑" panose="020B0503020204020204" pitchFamily="34" charset="-122"/>
                </a:defRPr>
              </a:lvl1pPr>
            </a:lstStyle>
            <a:p>
              <a:r>
                <a:rPr lang="zh-CN" altLang="en-US" sz="1000" dirty="0"/>
                <a:t>支持自建平台以及第三方建站工具。如</a:t>
              </a:r>
              <a:r>
                <a:rPr lang="en-US" altLang="zh-CN" sz="1000" dirty="0"/>
                <a:t>Shopify</a:t>
              </a:r>
            </a:p>
          </p:txBody>
        </p:sp>
        <p:sp>
          <p:nvSpPr>
            <p:cNvPr id="59" name="矩形 58"/>
            <p:cNvSpPr/>
            <p:nvPr/>
          </p:nvSpPr>
          <p:spPr>
            <a:xfrm>
              <a:off x="1151814" y="3445916"/>
              <a:ext cx="627095" cy="523220"/>
            </a:xfrm>
            <a:prstGeom prst="rect">
              <a:avLst/>
            </a:prstGeom>
          </p:spPr>
          <p:txBody>
            <a:bodyPr wrap="non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02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grpSp>
        <p:nvGrpSpPr>
          <p:cNvPr id="60" name="组合 59"/>
          <p:cNvGrpSpPr/>
          <p:nvPr/>
        </p:nvGrpSpPr>
        <p:grpSpPr>
          <a:xfrm>
            <a:off x="4635500" y="1719931"/>
            <a:ext cx="3503612" cy="1309688"/>
            <a:chOff x="4635500" y="1720552"/>
            <a:chExt cx="3503612" cy="1309688"/>
          </a:xfrm>
        </p:grpSpPr>
        <p:sp>
          <p:nvSpPr>
            <p:cNvPr id="61" name="Freeform 5"/>
            <p:cNvSpPr/>
            <p:nvPr/>
          </p:nvSpPr>
          <p:spPr bwMode="auto">
            <a:xfrm>
              <a:off x="4635500" y="1720552"/>
              <a:ext cx="3503612" cy="1309688"/>
            </a:xfrm>
            <a:custGeom>
              <a:avLst/>
              <a:gdLst>
                <a:gd name="T0" fmla="*/ 8398 w 9385"/>
                <a:gd name="T1" fmla="*/ 1974 h 3491"/>
                <a:gd name="T2" fmla="*/ 2450 w 9385"/>
                <a:gd name="T3" fmla="*/ 1974 h 3491"/>
                <a:gd name="T4" fmla="*/ 173 w 9385"/>
                <a:gd name="T5" fmla="*/ 3194 h 3491"/>
                <a:gd name="T6" fmla="*/ 0 w 9385"/>
                <a:gd name="T7" fmla="*/ 3491 h 3491"/>
                <a:gd name="T8" fmla="*/ 0 w 9385"/>
                <a:gd name="T9" fmla="*/ 2623 h 3491"/>
                <a:gd name="T10" fmla="*/ 2999 w 9385"/>
                <a:gd name="T11" fmla="*/ 0 h 3491"/>
                <a:gd name="T12" fmla="*/ 8398 w 9385"/>
                <a:gd name="T13" fmla="*/ 0 h 3491"/>
                <a:gd name="T14" fmla="*/ 9385 w 9385"/>
                <a:gd name="T15" fmla="*/ 987 h 3491"/>
                <a:gd name="T16" fmla="*/ 9385 w 9385"/>
                <a:gd name="T17" fmla="*/ 987 h 3491"/>
                <a:gd name="T18" fmla="*/ 8398 w 9385"/>
                <a:gd name="T19" fmla="*/ 1974 h 3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5" h="3491">
                  <a:moveTo>
                    <a:pt x="8398" y="1974"/>
                  </a:moveTo>
                  <a:lnTo>
                    <a:pt x="2450" y="1974"/>
                  </a:lnTo>
                  <a:cubicBezTo>
                    <a:pt x="1339" y="1974"/>
                    <a:pt x="578" y="2498"/>
                    <a:pt x="173" y="3194"/>
                  </a:cubicBezTo>
                  <a:lnTo>
                    <a:pt x="0" y="3491"/>
                  </a:lnTo>
                  <a:lnTo>
                    <a:pt x="0" y="2623"/>
                  </a:lnTo>
                  <a:cubicBezTo>
                    <a:pt x="0" y="1089"/>
                    <a:pt x="1046" y="0"/>
                    <a:pt x="2999" y="0"/>
                  </a:cubicBezTo>
                  <a:lnTo>
                    <a:pt x="8398" y="0"/>
                  </a:lnTo>
                  <a:cubicBezTo>
                    <a:pt x="8941" y="0"/>
                    <a:pt x="9385" y="444"/>
                    <a:pt x="9385" y="987"/>
                  </a:cubicBezTo>
                  <a:lnTo>
                    <a:pt x="9385" y="987"/>
                  </a:lnTo>
                  <a:cubicBezTo>
                    <a:pt x="9385" y="1530"/>
                    <a:pt x="8941" y="1974"/>
                    <a:pt x="8398" y="1974"/>
                  </a:cubicBezTo>
                  <a:close/>
                </a:path>
              </a:pathLst>
            </a:custGeom>
            <a:solidFill>
              <a:schemeClr val="accent6"/>
            </a:solidFill>
            <a:ln>
              <a:noFill/>
            </a:ln>
          </p:spPr>
          <p:txBody>
            <a:bodyPr vert="horz" wrap="square" lIns="91440" tIns="45720" rIns="91440" bIns="45720" numCol="1" anchor="t" anchorCtr="0" compatLnSpc="1"/>
            <a:lstStyle/>
            <a:p>
              <a:endParaRPr lang="zh-CN" altLang="en-US"/>
            </a:p>
          </p:txBody>
        </p:sp>
        <p:sp>
          <p:nvSpPr>
            <p:cNvPr id="62" name="TextBox 61"/>
            <p:cNvSpPr txBox="1"/>
            <p:nvPr/>
          </p:nvSpPr>
          <p:spPr>
            <a:xfrm>
              <a:off x="5780228" y="1889055"/>
              <a:ext cx="2088231" cy="400110"/>
            </a:xfrm>
            <a:prstGeom prst="rect">
              <a:avLst/>
            </a:prstGeom>
            <a:noFill/>
          </p:spPr>
          <p:txBody>
            <a:bodyPr wrap="square" rtlCol="0">
              <a:spAutoFit/>
            </a:bodyPr>
            <a:lstStyle>
              <a:defPPr>
                <a:defRPr lang="zh-CN"/>
              </a:defPPr>
              <a:lvl1pPr algn="just">
                <a:defRPr sz="900">
                  <a:solidFill>
                    <a:schemeClr val="bg1"/>
                  </a:solidFill>
                  <a:latin typeface="微软雅黑" panose="020B0503020204020204" pitchFamily="34" charset="-122"/>
                  <a:ea typeface="微软雅黑" panose="020B0503020204020204" pitchFamily="34" charset="-122"/>
                </a:defRPr>
              </a:lvl1pPr>
            </a:lstStyle>
            <a:p>
              <a:r>
                <a:rPr lang="zh-CN" altLang="en-US" sz="1000" dirty="0"/>
                <a:t>支持第三方仓储和自建仓储系统，如欧瑞特，京东仓储</a:t>
              </a:r>
              <a:endParaRPr lang="en-US" altLang="zh-CN" sz="1000" dirty="0"/>
            </a:p>
          </p:txBody>
        </p:sp>
        <p:sp>
          <p:nvSpPr>
            <p:cNvPr id="63" name="矩形 62"/>
            <p:cNvSpPr/>
            <p:nvPr/>
          </p:nvSpPr>
          <p:spPr>
            <a:xfrm>
              <a:off x="5159007" y="1828562"/>
              <a:ext cx="627095" cy="523220"/>
            </a:xfrm>
            <a:prstGeom prst="rect">
              <a:avLst/>
            </a:prstGeom>
          </p:spPr>
          <p:txBody>
            <a:bodyPr wrap="non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03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grpSp>
        <p:nvGrpSpPr>
          <p:cNvPr id="64" name="组合 63"/>
          <p:cNvGrpSpPr/>
          <p:nvPr/>
        </p:nvGrpSpPr>
        <p:grpSpPr>
          <a:xfrm>
            <a:off x="4635500" y="2780381"/>
            <a:ext cx="3503612" cy="1309688"/>
            <a:chOff x="4635500" y="2781002"/>
            <a:chExt cx="3503612" cy="1309688"/>
          </a:xfrm>
        </p:grpSpPr>
        <p:sp>
          <p:nvSpPr>
            <p:cNvPr id="65" name="Freeform 6"/>
            <p:cNvSpPr/>
            <p:nvPr/>
          </p:nvSpPr>
          <p:spPr bwMode="auto">
            <a:xfrm>
              <a:off x="4635500" y="2781002"/>
              <a:ext cx="3503612" cy="1309688"/>
            </a:xfrm>
            <a:custGeom>
              <a:avLst/>
              <a:gdLst>
                <a:gd name="T0" fmla="*/ 8398 w 9385"/>
                <a:gd name="T1" fmla="*/ 1973 h 3491"/>
                <a:gd name="T2" fmla="*/ 2450 w 9385"/>
                <a:gd name="T3" fmla="*/ 1973 h 3491"/>
                <a:gd name="T4" fmla="*/ 173 w 9385"/>
                <a:gd name="T5" fmla="*/ 3194 h 3491"/>
                <a:gd name="T6" fmla="*/ 0 w 9385"/>
                <a:gd name="T7" fmla="*/ 3491 h 3491"/>
                <a:gd name="T8" fmla="*/ 0 w 9385"/>
                <a:gd name="T9" fmla="*/ 2623 h 3491"/>
                <a:gd name="T10" fmla="*/ 2999 w 9385"/>
                <a:gd name="T11" fmla="*/ 0 h 3491"/>
                <a:gd name="T12" fmla="*/ 8398 w 9385"/>
                <a:gd name="T13" fmla="*/ 0 h 3491"/>
                <a:gd name="T14" fmla="*/ 9385 w 9385"/>
                <a:gd name="T15" fmla="*/ 987 h 3491"/>
                <a:gd name="T16" fmla="*/ 9385 w 9385"/>
                <a:gd name="T17" fmla="*/ 987 h 3491"/>
                <a:gd name="T18" fmla="*/ 8398 w 9385"/>
                <a:gd name="T19" fmla="*/ 1973 h 3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5" h="3491">
                  <a:moveTo>
                    <a:pt x="8398" y="1973"/>
                  </a:moveTo>
                  <a:lnTo>
                    <a:pt x="2450" y="1973"/>
                  </a:lnTo>
                  <a:cubicBezTo>
                    <a:pt x="1339" y="1973"/>
                    <a:pt x="578" y="2497"/>
                    <a:pt x="173" y="3194"/>
                  </a:cubicBezTo>
                  <a:lnTo>
                    <a:pt x="0" y="3491"/>
                  </a:lnTo>
                  <a:lnTo>
                    <a:pt x="0" y="2623"/>
                  </a:lnTo>
                  <a:cubicBezTo>
                    <a:pt x="0" y="1089"/>
                    <a:pt x="1046" y="0"/>
                    <a:pt x="2999" y="0"/>
                  </a:cubicBezTo>
                  <a:lnTo>
                    <a:pt x="8398" y="0"/>
                  </a:lnTo>
                  <a:cubicBezTo>
                    <a:pt x="8941" y="0"/>
                    <a:pt x="9385" y="444"/>
                    <a:pt x="9385" y="987"/>
                  </a:cubicBezTo>
                  <a:lnTo>
                    <a:pt x="9385" y="987"/>
                  </a:lnTo>
                  <a:cubicBezTo>
                    <a:pt x="9385" y="1529"/>
                    <a:pt x="8941" y="1973"/>
                    <a:pt x="8398" y="1973"/>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66" name="TextBox 65"/>
            <p:cNvSpPr txBox="1"/>
            <p:nvPr/>
          </p:nvSpPr>
          <p:spPr>
            <a:xfrm>
              <a:off x="5780227" y="2969175"/>
              <a:ext cx="2088231" cy="400110"/>
            </a:xfrm>
            <a:prstGeom prst="rect">
              <a:avLst/>
            </a:prstGeom>
            <a:noFill/>
          </p:spPr>
          <p:txBody>
            <a:bodyPr wrap="square" rtlCol="0">
              <a:spAutoFit/>
            </a:bodyPr>
            <a:lstStyle>
              <a:defPPr>
                <a:defRPr lang="zh-CN"/>
              </a:defPPr>
              <a:lvl1pPr algn="just">
                <a:defRPr sz="900">
                  <a:solidFill>
                    <a:schemeClr val="bg1"/>
                  </a:solidFill>
                  <a:latin typeface="微软雅黑" panose="020B0503020204020204" pitchFamily="34" charset="-122"/>
                  <a:ea typeface="微软雅黑" panose="020B0503020204020204" pitchFamily="34" charset="-122"/>
                </a:defRPr>
              </a:lvl1pPr>
            </a:lstStyle>
            <a:p>
              <a:r>
                <a:rPr lang="zh-CN" altLang="en-US" sz="1000" dirty="0"/>
                <a:t>支持云</a:t>
              </a:r>
              <a:r>
                <a:rPr lang="en-US" altLang="zh-CN" sz="1000" dirty="0"/>
                <a:t>POS</a:t>
              </a:r>
              <a:r>
                <a:rPr lang="zh-CN" altLang="en-US" sz="1000" dirty="0"/>
                <a:t>，全景会员营销，精准营销</a:t>
              </a:r>
              <a:endParaRPr lang="en-US" altLang="zh-CN" sz="1000" dirty="0"/>
            </a:p>
          </p:txBody>
        </p:sp>
        <p:sp>
          <p:nvSpPr>
            <p:cNvPr id="67" name="矩形 66"/>
            <p:cNvSpPr/>
            <p:nvPr/>
          </p:nvSpPr>
          <p:spPr>
            <a:xfrm>
              <a:off x="5159007" y="2899082"/>
              <a:ext cx="627095" cy="523220"/>
            </a:xfrm>
            <a:prstGeom prst="rect">
              <a:avLst/>
            </a:prstGeom>
          </p:spPr>
          <p:txBody>
            <a:bodyPr wrap="non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04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21" name="KSO_Shape"/>
          <p:cNvSpPr/>
          <p:nvPr/>
        </p:nvSpPr>
        <p:spPr bwMode="auto">
          <a:xfrm>
            <a:off x="251520" y="138559"/>
            <a:ext cx="310764" cy="264666"/>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accent1">
              <a:lumMod val="40000"/>
              <a:lumOff val="60000"/>
            </a:schemeClr>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right)">
                                      <p:cBhvr>
                                        <p:cTn id="7" dur="500"/>
                                        <p:tgtEl>
                                          <p:spTgt spid="50"/>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cBhvr additive="base">
                                        <p:cTn id="11" dur="500" fill="hold"/>
                                        <p:tgtEl>
                                          <p:spTgt spid="51"/>
                                        </p:tgtEl>
                                        <p:attrNameLst>
                                          <p:attrName>ppt_x</p:attrName>
                                        </p:attrNameLst>
                                      </p:cBhvr>
                                      <p:tavLst>
                                        <p:tav tm="0">
                                          <p:val>
                                            <p:strVal val="1+#ppt_w/2"/>
                                          </p:val>
                                        </p:tav>
                                        <p:tav tm="100000">
                                          <p:val>
                                            <p:strVal val="#ppt_x"/>
                                          </p:val>
                                        </p:tav>
                                      </p:tavLst>
                                    </p:anim>
                                    <p:anim calcmode="lin" valueType="num">
                                      <p:cBhvr additive="base">
                                        <p:cTn id="12" dur="500" fill="hold"/>
                                        <p:tgtEl>
                                          <p:spTgt spid="51"/>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2" fill="hold" nodeType="after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wipe(right)">
                                      <p:cBhvr>
                                        <p:cTn id="16" dur="500"/>
                                        <p:tgtEl>
                                          <p:spTgt spid="52"/>
                                        </p:tgtEl>
                                      </p:cBhvr>
                                    </p:animEffect>
                                  </p:childTnLst>
                                </p:cTn>
                              </p:par>
                            </p:childTnLst>
                          </p:cTn>
                        </p:par>
                        <p:par>
                          <p:cTn id="17" fill="hold">
                            <p:stCondLst>
                              <p:cond delay="1500"/>
                            </p:stCondLst>
                            <p:childTnLst>
                              <p:par>
                                <p:cTn id="18" presetID="22" presetClass="entr" presetSubtype="2" fill="hold" nodeType="after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wipe(right)">
                                      <p:cBhvr>
                                        <p:cTn id="20" dur="500"/>
                                        <p:tgtEl>
                                          <p:spTgt spid="56"/>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wipe(left)">
                                      <p:cBhvr>
                                        <p:cTn id="24" dur="500"/>
                                        <p:tgtEl>
                                          <p:spTgt spid="60"/>
                                        </p:tgtEl>
                                      </p:cBhvr>
                                    </p:animEffect>
                                  </p:childTnLst>
                                </p:cTn>
                              </p:par>
                            </p:childTnLst>
                          </p:cTn>
                        </p:par>
                        <p:par>
                          <p:cTn id="25" fill="hold">
                            <p:stCondLst>
                              <p:cond delay="2500"/>
                            </p:stCondLst>
                            <p:childTnLst>
                              <p:par>
                                <p:cTn id="26" presetID="22" presetClass="entr" presetSubtype="8" fill="hold" nodeType="after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wipe(left)">
                                      <p:cBhvr>
                                        <p:cTn id="28"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第一PPT：WWW.1PPT.COM​">
  <a:themeElements>
    <a:clrScheme name="自定义 2">
      <a:dk1>
        <a:sysClr val="windowText" lastClr="000000"/>
      </a:dk1>
      <a:lt1>
        <a:sysClr val="window" lastClr="FFFFFF"/>
      </a:lt1>
      <a:dk2>
        <a:srgbClr val="FFFFFF"/>
      </a:dk2>
      <a:lt2>
        <a:srgbClr val="FFFFFF"/>
      </a:lt2>
      <a:accent1>
        <a:srgbClr val="0E647C"/>
      </a:accent1>
      <a:accent2>
        <a:srgbClr val="2DB2A4"/>
      </a:accent2>
      <a:accent3>
        <a:srgbClr val="74AF47"/>
      </a:accent3>
      <a:accent4>
        <a:srgbClr val="755DA1"/>
      </a:accent4>
      <a:accent5>
        <a:srgbClr val="4BACC6"/>
      </a:accent5>
      <a:accent6>
        <a:srgbClr val="F87A08"/>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defRPr sz="1600" b="1" dirty="0" smtClean="0">
            <a:solidFill>
              <a:schemeClr val="accent6"/>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802</TotalTime>
  <Words>2002</Words>
  <Application>Microsoft Macintosh PowerPoint</Application>
  <PresentationFormat>全屏显示(16:9)</PresentationFormat>
  <Paragraphs>434</Paragraphs>
  <Slides>32</Slides>
  <Notes>26</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32</vt:i4>
      </vt:variant>
    </vt:vector>
  </HeadingPairs>
  <TitlesOfParts>
    <vt:vector size="44" baseType="lpstr">
      <vt:lpstr>方正兰亭纤黑简体</vt:lpstr>
      <vt:lpstr>宋体</vt:lpstr>
      <vt:lpstr>微软雅黑</vt:lpstr>
      <vt:lpstr>微软雅黑</vt:lpstr>
      <vt:lpstr>微软雅黑 Light</vt:lpstr>
      <vt:lpstr>Arial Unicode MS</vt:lpstr>
      <vt:lpstr>LilyUPC</vt:lpstr>
      <vt:lpstr>Swis721 Th BT</vt:lpstr>
      <vt:lpstr>Arial</vt:lpstr>
      <vt:lpstr>Calibri</vt:lpstr>
      <vt:lpstr>Wingdings</vt:lpstr>
      <vt:lpstr>第一PPT：WWW.1PPT.COM​</vt:lpstr>
      <vt:lpstr>PowerPoint 演示文稿</vt:lpstr>
      <vt:lpstr>PowerPoint 演示文稿</vt:lpstr>
      <vt:lpstr>PowerPoint 演示文稿</vt:lpstr>
      <vt:lpstr>公司简介</vt:lpstr>
      <vt:lpstr>团队介绍</vt:lpstr>
      <vt:lpstr>PowerPoint 演示文稿</vt:lpstr>
      <vt:lpstr>产品来源</vt:lpstr>
      <vt:lpstr>需求分析</vt:lpstr>
      <vt:lpstr>Orderin解决了什么问题</vt:lpstr>
      <vt:lpstr>PowerPoint 演示文稿</vt:lpstr>
      <vt:lpstr>产品概述</vt:lpstr>
      <vt:lpstr>产品形式</vt:lpstr>
      <vt:lpstr>产品展示</vt:lpstr>
      <vt:lpstr>产品展示</vt:lpstr>
      <vt:lpstr>产品展示</vt:lpstr>
      <vt:lpstr>PowerPoint 演示文稿</vt:lpstr>
      <vt:lpstr>整体解决方案</vt:lpstr>
      <vt:lpstr>技术架构</vt:lpstr>
      <vt:lpstr>产品模块示意图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电商解决方案</vt:lpstr>
      <vt:lpstr>零售解决方案</vt:lpstr>
      <vt:lpstr>新零售解决方案</vt:lpstr>
      <vt:lpstr>全渠道解决方案</vt:lpstr>
      <vt:lpstr>PowerPoint 演示文稿</vt:lpstr>
    </vt:vector>
  </TitlesOfParts>
  <Company>第一PPT模板网-WWW.1PPT.COM</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第一PPT模板网-WWW.1PPT.COM</dc:title>
  <dc:creator>第一PPT模板网-WWW.1PPT.COM</dc:creator>
  <dc:description>第一PPT模板网-WWW.1PPT.COM</dc:description>
  <cp:lastModifiedBy>十力 张</cp:lastModifiedBy>
  <cp:revision>416</cp:revision>
  <dcterms:created xsi:type="dcterms:W3CDTF">2015-04-24T01:01:00Z</dcterms:created>
  <dcterms:modified xsi:type="dcterms:W3CDTF">2019-05-14T06:19:24Z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2052-10.1.0.7106</vt:lpwstr>
  </property>
</Properties>
</file>